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57" r:id="rId3"/>
    <p:sldId id="264" r:id="rId4"/>
    <p:sldId id="265" r:id="rId5"/>
    <p:sldId id="274" r:id="rId6"/>
    <p:sldId id="258" r:id="rId7"/>
    <p:sldId id="267" r:id="rId8"/>
    <p:sldId id="268" r:id="rId9"/>
    <p:sldId id="259" r:id="rId10"/>
    <p:sldId id="279" r:id="rId11"/>
    <p:sldId id="271" r:id="rId12"/>
    <p:sldId id="278" r:id="rId13"/>
    <p:sldId id="261" r:id="rId14"/>
    <p:sldId id="275" r:id="rId15"/>
    <p:sldId id="280" r:id="rId16"/>
    <p:sldId id="276" r:id="rId17"/>
    <p:sldId id="262" r:id="rId18"/>
    <p:sldId id="282" r:id="rId19"/>
    <p:sldId id="277"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14"/>
  </p:normalViewPr>
  <p:slideViewPr>
    <p:cSldViewPr snapToGrid="0" snapToObjects="1">
      <p:cViewPr varScale="1">
        <p:scale>
          <a:sx n="115" d="100"/>
          <a:sy n="115" d="100"/>
        </p:scale>
        <p:origin x="7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F99121-DFFE-B043-BC16-B7EE65901A81}" type="datetimeFigureOut">
              <a:rPr lang="en-US" smtClean="0"/>
              <a:t>11/29/21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1FD4D-DB37-2A43-BF19-CE1C64999593}" type="slidenum">
              <a:rPr lang="en-US" smtClean="0"/>
              <a:t>‹#›</a:t>
            </a:fld>
            <a:endParaRPr lang="en-US"/>
          </a:p>
        </p:txBody>
      </p:sp>
    </p:spTree>
    <p:extLst>
      <p:ext uri="{BB962C8B-B14F-4D97-AF65-F5344CB8AC3E}">
        <p14:creationId xmlns:p14="http://schemas.microsoft.com/office/powerpoint/2010/main" val="365265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 Thank you all for taking the time to listen, today we are taking a look at the UNSC, and how its prominent issues changed over time</a:t>
            </a:r>
          </a:p>
        </p:txBody>
      </p:sp>
      <p:sp>
        <p:nvSpPr>
          <p:cNvPr id="4" name="Slide Number Placeholder 3"/>
          <p:cNvSpPr>
            <a:spLocks noGrp="1"/>
          </p:cNvSpPr>
          <p:nvPr>
            <p:ph type="sldNum" sz="quarter" idx="5"/>
          </p:nvPr>
        </p:nvSpPr>
        <p:spPr/>
        <p:txBody>
          <a:bodyPr/>
          <a:lstStyle/>
          <a:p>
            <a:fld id="{ADF1FD4D-DB37-2A43-BF19-CE1C64999593}" type="slidenum">
              <a:rPr lang="en-US" smtClean="0"/>
              <a:t>1</a:t>
            </a:fld>
            <a:endParaRPr lang="en-US"/>
          </a:p>
        </p:txBody>
      </p:sp>
    </p:spTree>
    <p:extLst>
      <p:ext uri="{BB962C8B-B14F-4D97-AF65-F5344CB8AC3E}">
        <p14:creationId xmlns:p14="http://schemas.microsoft.com/office/powerpoint/2010/main" val="2848914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 in order to make our process more efficient, we created a class Word. It has three methods, trend, regression, and residual. It takes a word as an input and that draws and plots their respective graphs, with the exception of regression also printing the equation and returning the slope.</a:t>
            </a:r>
          </a:p>
        </p:txBody>
      </p:sp>
      <p:sp>
        <p:nvSpPr>
          <p:cNvPr id="4" name="Slide Number Placeholder 3"/>
          <p:cNvSpPr>
            <a:spLocks noGrp="1"/>
          </p:cNvSpPr>
          <p:nvPr>
            <p:ph type="sldNum" sz="quarter" idx="5"/>
          </p:nvPr>
        </p:nvSpPr>
        <p:spPr/>
        <p:txBody>
          <a:bodyPr/>
          <a:lstStyle/>
          <a:p>
            <a:fld id="{ADF1FD4D-DB37-2A43-BF19-CE1C64999593}" type="slidenum">
              <a:rPr lang="en-US" smtClean="0"/>
              <a:t>10</a:t>
            </a:fld>
            <a:endParaRPr lang="en-US"/>
          </a:p>
        </p:txBody>
      </p:sp>
    </p:spTree>
    <p:extLst>
      <p:ext uri="{BB962C8B-B14F-4D97-AF65-F5344CB8AC3E}">
        <p14:creationId xmlns:p14="http://schemas.microsoft.com/office/powerpoint/2010/main" val="197152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a:t>
            </a:r>
          </a:p>
        </p:txBody>
      </p:sp>
      <p:sp>
        <p:nvSpPr>
          <p:cNvPr id="4" name="Slide Number Placeholder 3"/>
          <p:cNvSpPr>
            <a:spLocks noGrp="1"/>
          </p:cNvSpPr>
          <p:nvPr>
            <p:ph type="sldNum" sz="quarter" idx="5"/>
          </p:nvPr>
        </p:nvSpPr>
        <p:spPr/>
        <p:txBody>
          <a:bodyPr/>
          <a:lstStyle/>
          <a:p>
            <a:fld id="{ADF1FD4D-DB37-2A43-BF19-CE1C64999593}" type="slidenum">
              <a:rPr lang="en-US" smtClean="0"/>
              <a:t>11</a:t>
            </a:fld>
            <a:endParaRPr lang="en-US"/>
          </a:p>
        </p:txBody>
      </p:sp>
    </p:spTree>
    <p:extLst>
      <p:ext uri="{BB962C8B-B14F-4D97-AF65-F5344CB8AC3E}">
        <p14:creationId xmlns:p14="http://schemas.microsoft.com/office/powerpoint/2010/main" val="3353377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a:t>
            </a:r>
          </a:p>
        </p:txBody>
      </p:sp>
      <p:sp>
        <p:nvSpPr>
          <p:cNvPr id="4" name="Slide Number Placeholder 3"/>
          <p:cNvSpPr>
            <a:spLocks noGrp="1"/>
          </p:cNvSpPr>
          <p:nvPr>
            <p:ph type="sldNum" sz="quarter" idx="5"/>
          </p:nvPr>
        </p:nvSpPr>
        <p:spPr/>
        <p:txBody>
          <a:bodyPr/>
          <a:lstStyle/>
          <a:p>
            <a:fld id="{ADF1FD4D-DB37-2A43-BF19-CE1C64999593}" type="slidenum">
              <a:rPr lang="en-US" smtClean="0"/>
              <a:t>12</a:t>
            </a:fld>
            <a:endParaRPr lang="en-US"/>
          </a:p>
        </p:txBody>
      </p:sp>
    </p:spTree>
    <p:extLst>
      <p:ext uri="{BB962C8B-B14F-4D97-AF65-F5344CB8AC3E}">
        <p14:creationId xmlns:p14="http://schemas.microsoft.com/office/powerpoint/2010/main" val="3179311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Using those words of interest, we can use the Word class to take a deeper look at the different topics and observe how the priorities of the UN has changed</a:t>
            </a:r>
          </a:p>
        </p:txBody>
      </p:sp>
      <p:sp>
        <p:nvSpPr>
          <p:cNvPr id="4" name="Slide Number Placeholder 3"/>
          <p:cNvSpPr>
            <a:spLocks noGrp="1"/>
          </p:cNvSpPr>
          <p:nvPr>
            <p:ph type="sldNum" sz="quarter" idx="5"/>
          </p:nvPr>
        </p:nvSpPr>
        <p:spPr/>
        <p:txBody>
          <a:bodyPr/>
          <a:lstStyle/>
          <a:p>
            <a:fld id="{ADF1FD4D-DB37-2A43-BF19-CE1C64999593}" type="slidenum">
              <a:rPr lang="en-US" smtClean="0"/>
              <a:t>13</a:t>
            </a:fld>
            <a:endParaRPr lang="en-US"/>
          </a:p>
        </p:txBody>
      </p:sp>
    </p:spTree>
    <p:extLst>
      <p:ext uri="{BB962C8B-B14F-4D97-AF65-F5344CB8AC3E}">
        <p14:creationId xmlns:p14="http://schemas.microsoft.com/office/powerpoint/2010/main" val="2765758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In order to plot graphs for the word nuclear, we create an object nuclear and call each of the methods on it. We can see how the frequency of this word has changed over time. Here, the line of best fit has a negative slope of 1.58. </a:t>
            </a:r>
          </a:p>
        </p:txBody>
      </p:sp>
      <p:sp>
        <p:nvSpPr>
          <p:cNvPr id="4" name="Slide Number Placeholder 3"/>
          <p:cNvSpPr>
            <a:spLocks noGrp="1"/>
          </p:cNvSpPr>
          <p:nvPr>
            <p:ph type="sldNum" sz="quarter" idx="5"/>
          </p:nvPr>
        </p:nvSpPr>
        <p:spPr/>
        <p:txBody>
          <a:bodyPr/>
          <a:lstStyle/>
          <a:p>
            <a:fld id="{ADF1FD4D-DB37-2A43-BF19-CE1C64999593}" type="slidenum">
              <a:rPr lang="en-US" smtClean="0"/>
              <a:t>14</a:t>
            </a:fld>
            <a:endParaRPr lang="en-US"/>
          </a:p>
        </p:txBody>
      </p:sp>
    </p:spTree>
    <p:extLst>
      <p:ext uri="{BB962C8B-B14F-4D97-AF65-F5344CB8AC3E}">
        <p14:creationId xmlns:p14="http://schemas.microsoft.com/office/powerpoint/2010/main" val="1641746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 The word terrorism on the other hand has a positive slope. Over the years, the word has been mentioned more and more. This data allows us to think about reasons for this increase, possibly due to 9/11 or conflict and instability in the middle east.</a:t>
            </a:r>
          </a:p>
        </p:txBody>
      </p:sp>
      <p:sp>
        <p:nvSpPr>
          <p:cNvPr id="4" name="Slide Number Placeholder 3"/>
          <p:cNvSpPr>
            <a:spLocks noGrp="1"/>
          </p:cNvSpPr>
          <p:nvPr>
            <p:ph type="sldNum" sz="quarter" idx="5"/>
          </p:nvPr>
        </p:nvSpPr>
        <p:spPr/>
        <p:txBody>
          <a:bodyPr/>
          <a:lstStyle/>
          <a:p>
            <a:fld id="{ADF1FD4D-DB37-2A43-BF19-CE1C64999593}" type="slidenum">
              <a:rPr lang="en-US" smtClean="0"/>
              <a:t>15</a:t>
            </a:fld>
            <a:endParaRPr lang="en-US"/>
          </a:p>
        </p:txBody>
      </p:sp>
    </p:spTree>
    <p:extLst>
      <p:ext uri="{BB962C8B-B14F-4D97-AF65-F5344CB8AC3E}">
        <p14:creationId xmlns:p14="http://schemas.microsoft.com/office/powerpoint/2010/main" val="3024331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Last but not least, we have the word peace. As you can see, it’s usage is trending downward over time. Maybe this is due to the lack of major wars since the late 1900s.</a:t>
            </a:r>
          </a:p>
        </p:txBody>
      </p:sp>
      <p:sp>
        <p:nvSpPr>
          <p:cNvPr id="4" name="Slide Number Placeholder 3"/>
          <p:cNvSpPr>
            <a:spLocks noGrp="1"/>
          </p:cNvSpPr>
          <p:nvPr>
            <p:ph type="sldNum" sz="quarter" idx="5"/>
          </p:nvPr>
        </p:nvSpPr>
        <p:spPr/>
        <p:txBody>
          <a:bodyPr/>
          <a:lstStyle/>
          <a:p>
            <a:fld id="{ADF1FD4D-DB37-2A43-BF19-CE1C64999593}" type="slidenum">
              <a:rPr lang="en-US" smtClean="0"/>
              <a:t>16</a:t>
            </a:fld>
            <a:endParaRPr lang="en-US"/>
          </a:p>
        </p:txBody>
      </p:sp>
    </p:spTree>
    <p:extLst>
      <p:ext uri="{BB962C8B-B14F-4D97-AF65-F5344CB8AC3E}">
        <p14:creationId xmlns:p14="http://schemas.microsoft.com/office/powerpoint/2010/main" val="1842952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a:t>
            </a:r>
          </a:p>
        </p:txBody>
      </p:sp>
      <p:sp>
        <p:nvSpPr>
          <p:cNvPr id="4" name="Slide Number Placeholder 3"/>
          <p:cNvSpPr>
            <a:spLocks noGrp="1"/>
          </p:cNvSpPr>
          <p:nvPr>
            <p:ph type="sldNum" sz="quarter" idx="5"/>
          </p:nvPr>
        </p:nvSpPr>
        <p:spPr/>
        <p:txBody>
          <a:bodyPr/>
          <a:lstStyle/>
          <a:p>
            <a:fld id="{ADF1FD4D-DB37-2A43-BF19-CE1C64999593}" type="slidenum">
              <a:rPr lang="en-US" smtClean="0"/>
              <a:t>17</a:t>
            </a:fld>
            <a:endParaRPr lang="en-US"/>
          </a:p>
        </p:txBody>
      </p:sp>
    </p:spTree>
    <p:extLst>
      <p:ext uri="{BB962C8B-B14F-4D97-AF65-F5344CB8AC3E}">
        <p14:creationId xmlns:p14="http://schemas.microsoft.com/office/powerpoint/2010/main" val="1945998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a:t>
            </a:r>
          </a:p>
        </p:txBody>
      </p:sp>
      <p:sp>
        <p:nvSpPr>
          <p:cNvPr id="4" name="Slide Number Placeholder 3"/>
          <p:cNvSpPr>
            <a:spLocks noGrp="1"/>
          </p:cNvSpPr>
          <p:nvPr>
            <p:ph type="sldNum" sz="quarter" idx="5"/>
          </p:nvPr>
        </p:nvSpPr>
        <p:spPr/>
        <p:txBody>
          <a:bodyPr/>
          <a:lstStyle/>
          <a:p>
            <a:fld id="{ADF1FD4D-DB37-2A43-BF19-CE1C64999593}" type="slidenum">
              <a:rPr lang="en-US" smtClean="0"/>
              <a:t>18</a:t>
            </a:fld>
            <a:endParaRPr lang="en-US"/>
          </a:p>
        </p:txBody>
      </p:sp>
    </p:spTree>
    <p:extLst>
      <p:ext uri="{BB962C8B-B14F-4D97-AF65-F5344CB8AC3E}">
        <p14:creationId xmlns:p14="http://schemas.microsoft.com/office/powerpoint/2010/main" val="1587056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 Of course, our code and analysis isn’t perfect, and there is room for improvement. Given more time, we would look into expanding into other topics and words, for example, grouping the word aid and humanitarian to look at a topic of development. We could also analyze correlations between different words, and not just between one word over time. We also think expanding beyond the UNSC Permanent members is important, looking at different countries and regions.</a:t>
            </a:r>
          </a:p>
        </p:txBody>
      </p:sp>
      <p:sp>
        <p:nvSpPr>
          <p:cNvPr id="4" name="Slide Number Placeholder 3"/>
          <p:cNvSpPr>
            <a:spLocks noGrp="1"/>
          </p:cNvSpPr>
          <p:nvPr>
            <p:ph type="sldNum" sz="quarter" idx="5"/>
          </p:nvPr>
        </p:nvSpPr>
        <p:spPr/>
        <p:txBody>
          <a:bodyPr/>
          <a:lstStyle/>
          <a:p>
            <a:fld id="{ADF1FD4D-DB37-2A43-BF19-CE1C64999593}" type="slidenum">
              <a:rPr lang="en-US" smtClean="0"/>
              <a:t>19</a:t>
            </a:fld>
            <a:endParaRPr lang="en-US"/>
          </a:p>
        </p:txBody>
      </p:sp>
    </p:spTree>
    <p:extLst>
      <p:ext uri="{BB962C8B-B14F-4D97-AF65-F5344CB8AC3E}">
        <p14:creationId xmlns:p14="http://schemas.microsoft.com/office/powerpoint/2010/main" val="2377007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 here is an agenda of what we will talk about to keep you on track. in order to answer our research question, we will look at data and create visualization to come up with conclusions </a:t>
            </a:r>
          </a:p>
        </p:txBody>
      </p:sp>
      <p:sp>
        <p:nvSpPr>
          <p:cNvPr id="4" name="Slide Number Placeholder 3"/>
          <p:cNvSpPr>
            <a:spLocks noGrp="1"/>
          </p:cNvSpPr>
          <p:nvPr>
            <p:ph type="sldNum" sz="quarter" idx="5"/>
          </p:nvPr>
        </p:nvSpPr>
        <p:spPr/>
        <p:txBody>
          <a:bodyPr/>
          <a:lstStyle/>
          <a:p>
            <a:fld id="{ADF1FD4D-DB37-2A43-BF19-CE1C64999593}" type="slidenum">
              <a:rPr lang="en-US" smtClean="0"/>
              <a:t>2</a:t>
            </a:fld>
            <a:endParaRPr lang="en-US"/>
          </a:p>
        </p:txBody>
      </p:sp>
    </p:spTree>
    <p:extLst>
      <p:ext uri="{BB962C8B-B14F-4D97-AF65-F5344CB8AC3E}">
        <p14:creationId xmlns:p14="http://schemas.microsoft.com/office/powerpoint/2010/main" val="3347210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Here is a link to our data set if you want to check it out.</a:t>
            </a:r>
          </a:p>
        </p:txBody>
      </p:sp>
      <p:sp>
        <p:nvSpPr>
          <p:cNvPr id="4" name="Slide Number Placeholder 3"/>
          <p:cNvSpPr>
            <a:spLocks noGrp="1"/>
          </p:cNvSpPr>
          <p:nvPr>
            <p:ph type="sldNum" sz="quarter" idx="5"/>
          </p:nvPr>
        </p:nvSpPr>
        <p:spPr/>
        <p:txBody>
          <a:bodyPr/>
          <a:lstStyle/>
          <a:p>
            <a:fld id="{ADF1FD4D-DB37-2A43-BF19-CE1C64999593}" type="slidenum">
              <a:rPr lang="en-US" smtClean="0"/>
              <a:t>20</a:t>
            </a:fld>
            <a:endParaRPr lang="en-US"/>
          </a:p>
        </p:txBody>
      </p:sp>
    </p:spTree>
    <p:extLst>
      <p:ext uri="{BB962C8B-B14F-4D97-AF65-F5344CB8AC3E}">
        <p14:creationId xmlns:p14="http://schemas.microsoft.com/office/powerpoint/2010/main" val="2840242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a:t>
            </a:r>
          </a:p>
        </p:txBody>
      </p:sp>
      <p:sp>
        <p:nvSpPr>
          <p:cNvPr id="4" name="Slide Number Placeholder 3"/>
          <p:cNvSpPr>
            <a:spLocks noGrp="1"/>
          </p:cNvSpPr>
          <p:nvPr>
            <p:ph type="sldNum" sz="quarter" idx="5"/>
          </p:nvPr>
        </p:nvSpPr>
        <p:spPr/>
        <p:txBody>
          <a:bodyPr/>
          <a:lstStyle/>
          <a:p>
            <a:fld id="{ADF1FD4D-DB37-2A43-BF19-CE1C64999593}" type="slidenum">
              <a:rPr lang="en-US" smtClean="0"/>
              <a:t>3</a:t>
            </a:fld>
            <a:endParaRPr lang="en-US"/>
          </a:p>
        </p:txBody>
      </p:sp>
    </p:spTree>
    <p:extLst>
      <p:ext uri="{BB962C8B-B14F-4D97-AF65-F5344CB8AC3E}">
        <p14:creationId xmlns:p14="http://schemas.microsoft.com/office/powerpoint/2010/main" val="1701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a:t>
            </a:r>
          </a:p>
        </p:txBody>
      </p:sp>
      <p:sp>
        <p:nvSpPr>
          <p:cNvPr id="4" name="Slide Number Placeholder 3"/>
          <p:cNvSpPr>
            <a:spLocks noGrp="1"/>
          </p:cNvSpPr>
          <p:nvPr>
            <p:ph type="sldNum" sz="quarter" idx="5"/>
          </p:nvPr>
        </p:nvSpPr>
        <p:spPr/>
        <p:txBody>
          <a:bodyPr/>
          <a:lstStyle/>
          <a:p>
            <a:fld id="{ADF1FD4D-DB37-2A43-BF19-CE1C64999593}" type="slidenum">
              <a:rPr lang="en-US" smtClean="0"/>
              <a:t>4</a:t>
            </a:fld>
            <a:endParaRPr lang="en-US"/>
          </a:p>
        </p:txBody>
      </p:sp>
    </p:spTree>
    <p:extLst>
      <p:ext uri="{BB962C8B-B14F-4D97-AF65-F5344CB8AC3E}">
        <p14:creationId xmlns:p14="http://schemas.microsoft.com/office/powerpoint/2010/main" val="21846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 to introduce you to our data set, here is a word cloud we created from our data, showing the most used words from the permanent members from all sessions. It is very interesting how often the US comes up… </a:t>
            </a:r>
          </a:p>
        </p:txBody>
      </p:sp>
      <p:sp>
        <p:nvSpPr>
          <p:cNvPr id="4" name="Slide Number Placeholder 3"/>
          <p:cNvSpPr>
            <a:spLocks noGrp="1"/>
          </p:cNvSpPr>
          <p:nvPr>
            <p:ph type="sldNum" sz="quarter" idx="5"/>
          </p:nvPr>
        </p:nvSpPr>
        <p:spPr/>
        <p:txBody>
          <a:bodyPr/>
          <a:lstStyle/>
          <a:p>
            <a:fld id="{ADF1FD4D-DB37-2A43-BF19-CE1C64999593}" type="slidenum">
              <a:rPr lang="en-US" smtClean="0"/>
              <a:t>5</a:t>
            </a:fld>
            <a:endParaRPr lang="en-US"/>
          </a:p>
        </p:txBody>
      </p:sp>
    </p:spTree>
    <p:extLst>
      <p:ext uri="{BB962C8B-B14F-4D97-AF65-F5344CB8AC3E}">
        <p14:creationId xmlns:p14="http://schemas.microsoft.com/office/powerpoint/2010/main" val="2051144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  The data set we used has 4 columns, session, year, country, and text. The session and year correspond, since there is one session per year. The countries are represented by their country codes, and the text each country's statement in the debate for that year</a:t>
            </a:r>
          </a:p>
        </p:txBody>
      </p:sp>
      <p:sp>
        <p:nvSpPr>
          <p:cNvPr id="4" name="Slide Number Placeholder 3"/>
          <p:cNvSpPr>
            <a:spLocks noGrp="1"/>
          </p:cNvSpPr>
          <p:nvPr>
            <p:ph type="sldNum" sz="quarter" idx="5"/>
          </p:nvPr>
        </p:nvSpPr>
        <p:spPr/>
        <p:txBody>
          <a:bodyPr/>
          <a:lstStyle/>
          <a:p>
            <a:fld id="{ADF1FD4D-DB37-2A43-BF19-CE1C64999593}" type="slidenum">
              <a:rPr lang="en-US" smtClean="0"/>
              <a:t>6</a:t>
            </a:fld>
            <a:endParaRPr lang="en-US"/>
          </a:p>
        </p:txBody>
      </p:sp>
    </p:spTree>
    <p:extLst>
      <p:ext uri="{BB962C8B-B14F-4D97-AF65-F5344CB8AC3E}">
        <p14:creationId xmlns:p14="http://schemas.microsoft.com/office/powerpoint/2010/main" val="3610450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a:t>
            </a:r>
          </a:p>
        </p:txBody>
      </p:sp>
      <p:sp>
        <p:nvSpPr>
          <p:cNvPr id="4" name="Slide Number Placeholder 3"/>
          <p:cNvSpPr>
            <a:spLocks noGrp="1"/>
          </p:cNvSpPr>
          <p:nvPr>
            <p:ph type="sldNum" sz="quarter" idx="5"/>
          </p:nvPr>
        </p:nvSpPr>
        <p:spPr/>
        <p:txBody>
          <a:bodyPr/>
          <a:lstStyle/>
          <a:p>
            <a:fld id="{ADF1FD4D-DB37-2A43-BF19-CE1C64999593}" type="slidenum">
              <a:rPr lang="en-US" smtClean="0"/>
              <a:t>7</a:t>
            </a:fld>
            <a:endParaRPr lang="en-US"/>
          </a:p>
        </p:txBody>
      </p:sp>
    </p:spTree>
    <p:extLst>
      <p:ext uri="{BB962C8B-B14F-4D97-AF65-F5344CB8AC3E}">
        <p14:creationId xmlns:p14="http://schemas.microsoft.com/office/powerpoint/2010/main" val="867605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a:t>
            </a:r>
          </a:p>
        </p:txBody>
      </p:sp>
      <p:sp>
        <p:nvSpPr>
          <p:cNvPr id="4" name="Slide Number Placeholder 3"/>
          <p:cNvSpPr>
            <a:spLocks noGrp="1"/>
          </p:cNvSpPr>
          <p:nvPr>
            <p:ph type="sldNum" sz="quarter" idx="5"/>
          </p:nvPr>
        </p:nvSpPr>
        <p:spPr/>
        <p:txBody>
          <a:bodyPr/>
          <a:lstStyle/>
          <a:p>
            <a:fld id="{ADF1FD4D-DB37-2A43-BF19-CE1C64999593}" type="slidenum">
              <a:rPr lang="en-US" smtClean="0"/>
              <a:t>8</a:t>
            </a:fld>
            <a:endParaRPr lang="en-US"/>
          </a:p>
        </p:txBody>
      </p:sp>
    </p:spTree>
    <p:extLst>
      <p:ext uri="{BB962C8B-B14F-4D97-AF65-F5344CB8AC3E}">
        <p14:creationId xmlns:p14="http://schemas.microsoft.com/office/powerpoint/2010/main" val="3636531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 Now that all the statements are cleaned and split into lists of strings, we are able to iterate through a for each loop to determine the total frequency and sort each word by year. We have these columns to help us later on when we graph our data</a:t>
            </a:r>
          </a:p>
        </p:txBody>
      </p:sp>
      <p:sp>
        <p:nvSpPr>
          <p:cNvPr id="4" name="Slide Number Placeholder 3"/>
          <p:cNvSpPr>
            <a:spLocks noGrp="1"/>
          </p:cNvSpPr>
          <p:nvPr>
            <p:ph type="sldNum" sz="quarter" idx="5"/>
          </p:nvPr>
        </p:nvSpPr>
        <p:spPr/>
        <p:txBody>
          <a:bodyPr/>
          <a:lstStyle/>
          <a:p>
            <a:fld id="{ADF1FD4D-DB37-2A43-BF19-CE1C64999593}" type="slidenum">
              <a:rPr lang="en-US" smtClean="0"/>
              <a:t>9</a:t>
            </a:fld>
            <a:endParaRPr lang="en-US"/>
          </a:p>
        </p:txBody>
      </p:sp>
    </p:spTree>
    <p:extLst>
      <p:ext uri="{BB962C8B-B14F-4D97-AF65-F5344CB8AC3E}">
        <p14:creationId xmlns:p14="http://schemas.microsoft.com/office/powerpoint/2010/main" val="508713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C399-DAC9-4748-AF8B-F032F5B2D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6D3C15-FE4E-4C47-84A6-A46880B50E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501102-C6B2-0F43-B677-CB7B6122BB7B}"/>
              </a:ext>
            </a:extLst>
          </p:cNvPr>
          <p:cNvSpPr>
            <a:spLocks noGrp="1"/>
          </p:cNvSpPr>
          <p:nvPr>
            <p:ph type="dt" sz="half" idx="10"/>
          </p:nvPr>
        </p:nvSpPr>
        <p:spPr/>
        <p:txBody>
          <a:bodyPr/>
          <a:lstStyle/>
          <a:p>
            <a:fld id="{E2044901-8E13-F043-9675-CA259C0A2C62}" type="datetime1">
              <a:rPr lang="en-US" smtClean="0"/>
              <a:t>11/29/21</a:t>
            </a:fld>
            <a:endParaRPr lang="en-US"/>
          </a:p>
        </p:txBody>
      </p:sp>
      <p:sp>
        <p:nvSpPr>
          <p:cNvPr id="5" name="Footer Placeholder 4">
            <a:extLst>
              <a:ext uri="{FF2B5EF4-FFF2-40B4-BE49-F238E27FC236}">
                <a16:creationId xmlns:a16="http://schemas.microsoft.com/office/drawing/2014/main" id="{DC62C236-5DFA-604E-B22B-581AA0AC1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D6106-4631-1541-9A61-AB37A6FD598B}"/>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3676946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D4CB8-DE04-834F-AD6B-B8D1F135DC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837A05-242D-3C45-A752-097A004CF1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C6923-4E09-3D4E-90DD-082197F50A1E}"/>
              </a:ext>
            </a:extLst>
          </p:cNvPr>
          <p:cNvSpPr>
            <a:spLocks noGrp="1"/>
          </p:cNvSpPr>
          <p:nvPr>
            <p:ph type="dt" sz="half" idx="10"/>
          </p:nvPr>
        </p:nvSpPr>
        <p:spPr/>
        <p:txBody>
          <a:bodyPr/>
          <a:lstStyle/>
          <a:p>
            <a:fld id="{AED7D81B-F628-574F-9F5F-0297D1638154}" type="datetime1">
              <a:rPr lang="en-US" smtClean="0"/>
              <a:t>11/29/21</a:t>
            </a:fld>
            <a:endParaRPr lang="en-US"/>
          </a:p>
        </p:txBody>
      </p:sp>
      <p:sp>
        <p:nvSpPr>
          <p:cNvPr id="5" name="Footer Placeholder 4">
            <a:extLst>
              <a:ext uri="{FF2B5EF4-FFF2-40B4-BE49-F238E27FC236}">
                <a16:creationId xmlns:a16="http://schemas.microsoft.com/office/drawing/2014/main" id="{DD892810-AB35-5D4E-8201-5089F95BD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0E804-9399-FA4F-A57A-A4B62E394AD8}"/>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83147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89456-7937-2845-9F3B-839D51FC27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37F9FE-5179-2045-8027-548C53438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E04ED-34BE-884C-9E90-630D7B0DF762}"/>
              </a:ext>
            </a:extLst>
          </p:cNvPr>
          <p:cNvSpPr>
            <a:spLocks noGrp="1"/>
          </p:cNvSpPr>
          <p:nvPr>
            <p:ph type="dt" sz="half" idx="10"/>
          </p:nvPr>
        </p:nvSpPr>
        <p:spPr/>
        <p:txBody>
          <a:bodyPr/>
          <a:lstStyle/>
          <a:p>
            <a:fld id="{E9CD6376-86ED-824E-8CFA-991D2CB88E97}" type="datetime1">
              <a:rPr lang="en-US" smtClean="0"/>
              <a:t>11/29/21</a:t>
            </a:fld>
            <a:endParaRPr lang="en-US"/>
          </a:p>
        </p:txBody>
      </p:sp>
      <p:sp>
        <p:nvSpPr>
          <p:cNvPr id="5" name="Footer Placeholder 4">
            <a:extLst>
              <a:ext uri="{FF2B5EF4-FFF2-40B4-BE49-F238E27FC236}">
                <a16:creationId xmlns:a16="http://schemas.microsoft.com/office/drawing/2014/main" id="{DB87EDF4-705E-E14A-B0EB-5B9ADA074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9DE03-4EEF-4842-9D8F-D783E7420D40}"/>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1687676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8AAE-3450-5C4B-9A26-61F267D7A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86DF64-3D5B-2C44-AF19-CCFD1DAEE5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6B4A7-3F87-5841-B538-A3AA69212C18}"/>
              </a:ext>
            </a:extLst>
          </p:cNvPr>
          <p:cNvSpPr>
            <a:spLocks noGrp="1"/>
          </p:cNvSpPr>
          <p:nvPr>
            <p:ph type="dt" sz="half" idx="10"/>
          </p:nvPr>
        </p:nvSpPr>
        <p:spPr/>
        <p:txBody>
          <a:bodyPr/>
          <a:lstStyle/>
          <a:p>
            <a:fld id="{4FC22FA3-10A4-BA41-BD3F-DD88C9D9BA81}" type="datetime1">
              <a:rPr lang="en-US" smtClean="0"/>
              <a:t>11/29/21</a:t>
            </a:fld>
            <a:endParaRPr lang="en-US"/>
          </a:p>
        </p:txBody>
      </p:sp>
      <p:sp>
        <p:nvSpPr>
          <p:cNvPr id="5" name="Footer Placeholder 4">
            <a:extLst>
              <a:ext uri="{FF2B5EF4-FFF2-40B4-BE49-F238E27FC236}">
                <a16:creationId xmlns:a16="http://schemas.microsoft.com/office/drawing/2014/main" id="{67324BDD-C0F6-4C4B-AC49-E36CAC979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0E818-45AB-F840-82C1-D1057F0D76B2}"/>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1689320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4884-321B-8041-AED2-6C56D63C5A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B72E3-E40C-2C4C-8888-40498FBCCB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585F96-6523-604C-9436-B9CB65B1AD29}"/>
              </a:ext>
            </a:extLst>
          </p:cNvPr>
          <p:cNvSpPr>
            <a:spLocks noGrp="1"/>
          </p:cNvSpPr>
          <p:nvPr>
            <p:ph type="dt" sz="half" idx="10"/>
          </p:nvPr>
        </p:nvSpPr>
        <p:spPr/>
        <p:txBody>
          <a:bodyPr/>
          <a:lstStyle/>
          <a:p>
            <a:fld id="{2B48E9EE-AF4C-FB4D-A307-040C2B438570}" type="datetime1">
              <a:rPr lang="en-US" smtClean="0"/>
              <a:t>11/29/21</a:t>
            </a:fld>
            <a:endParaRPr lang="en-US"/>
          </a:p>
        </p:txBody>
      </p:sp>
      <p:sp>
        <p:nvSpPr>
          <p:cNvPr id="5" name="Footer Placeholder 4">
            <a:extLst>
              <a:ext uri="{FF2B5EF4-FFF2-40B4-BE49-F238E27FC236}">
                <a16:creationId xmlns:a16="http://schemas.microsoft.com/office/drawing/2014/main" id="{3B286CC6-1A1F-C742-823E-8768544CAD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574B3-05DB-4F4F-8011-9E74153E1815}"/>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340728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415EB-F697-1749-82D6-85E557CC7D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ECDCEB-4EF7-2E47-8992-12E6DDF8BB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496F62-CA36-234A-B5E7-A8C1D6732A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40E91A-76DD-504C-9F6C-01BAF74E13CF}"/>
              </a:ext>
            </a:extLst>
          </p:cNvPr>
          <p:cNvSpPr>
            <a:spLocks noGrp="1"/>
          </p:cNvSpPr>
          <p:nvPr>
            <p:ph type="dt" sz="half" idx="10"/>
          </p:nvPr>
        </p:nvSpPr>
        <p:spPr/>
        <p:txBody>
          <a:bodyPr/>
          <a:lstStyle/>
          <a:p>
            <a:fld id="{E6E5B2F9-357E-F84B-BFF5-3D5A00AA70EC}" type="datetime1">
              <a:rPr lang="en-US" smtClean="0"/>
              <a:t>11/29/21</a:t>
            </a:fld>
            <a:endParaRPr lang="en-US"/>
          </a:p>
        </p:txBody>
      </p:sp>
      <p:sp>
        <p:nvSpPr>
          <p:cNvPr id="6" name="Footer Placeholder 5">
            <a:extLst>
              <a:ext uri="{FF2B5EF4-FFF2-40B4-BE49-F238E27FC236}">
                <a16:creationId xmlns:a16="http://schemas.microsoft.com/office/drawing/2014/main" id="{FF1880B6-8D43-B242-B7DA-1E1E611590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918B84-14F4-AD4A-8130-780C58652F61}"/>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205090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11E5-D6EE-A94F-9B76-F765A9E421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62DCD7-E9AD-2345-B3A0-D088EB5F7A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58CA10-B70F-5B44-8D6E-F0283FE8C9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CF2EA9-D3E6-2544-BBEB-CCD5F26B8B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948687-5A28-2948-8223-6A3CE6BF75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67379-4C13-0D4D-B38F-4E56F3AAECEC}"/>
              </a:ext>
            </a:extLst>
          </p:cNvPr>
          <p:cNvSpPr>
            <a:spLocks noGrp="1"/>
          </p:cNvSpPr>
          <p:nvPr>
            <p:ph type="dt" sz="half" idx="10"/>
          </p:nvPr>
        </p:nvSpPr>
        <p:spPr/>
        <p:txBody>
          <a:bodyPr/>
          <a:lstStyle/>
          <a:p>
            <a:fld id="{6BF635D1-201E-A143-9796-78AC0BA2A439}" type="datetime1">
              <a:rPr lang="en-US" smtClean="0"/>
              <a:t>11/29/21</a:t>
            </a:fld>
            <a:endParaRPr lang="en-US"/>
          </a:p>
        </p:txBody>
      </p:sp>
      <p:sp>
        <p:nvSpPr>
          <p:cNvPr id="8" name="Footer Placeholder 7">
            <a:extLst>
              <a:ext uri="{FF2B5EF4-FFF2-40B4-BE49-F238E27FC236}">
                <a16:creationId xmlns:a16="http://schemas.microsoft.com/office/drawing/2014/main" id="{C217645F-7EE5-C448-A6A2-DC93104F4E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111D74-97E6-A14F-9658-461047E15B7E}"/>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1723027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F97E-7E84-E74A-BFC4-BF97949240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6F1301-9793-0544-A67B-0483E5291D83}"/>
              </a:ext>
            </a:extLst>
          </p:cNvPr>
          <p:cNvSpPr>
            <a:spLocks noGrp="1"/>
          </p:cNvSpPr>
          <p:nvPr>
            <p:ph type="dt" sz="half" idx="10"/>
          </p:nvPr>
        </p:nvSpPr>
        <p:spPr/>
        <p:txBody>
          <a:bodyPr/>
          <a:lstStyle/>
          <a:p>
            <a:fld id="{E0EB3FF8-5311-5541-B57D-4C41EE6F8100}" type="datetime1">
              <a:rPr lang="en-US" smtClean="0"/>
              <a:t>11/29/21</a:t>
            </a:fld>
            <a:endParaRPr lang="en-US"/>
          </a:p>
        </p:txBody>
      </p:sp>
      <p:sp>
        <p:nvSpPr>
          <p:cNvPr id="4" name="Footer Placeholder 3">
            <a:extLst>
              <a:ext uri="{FF2B5EF4-FFF2-40B4-BE49-F238E27FC236}">
                <a16:creationId xmlns:a16="http://schemas.microsoft.com/office/drawing/2014/main" id="{AC0B99F1-6A55-DB40-A0BB-4721651C9F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C3AE9C-4F1A-EE41-8DC2-26DD594C1539}"/>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1033713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451D81-9544-D141-A00F-F65265DCBDF2}"/>
              </a:ext>
            </a:extLst>
          </p:cNvPr>
          <p:cNvSpPr>
            <a:spLocks noGrp="1"/>
          </p:cNvSpPr>
          <p:nvPr>
            <p:ph type="dt" sz="half" idx="10"/>
          </p:nvPr>
        </p:nvSpPr>
        <p:spPr/>
        <p:txBody>
          <a:bodyPr/>
          <a:lstStyle/>
          <a:p>
            <a:fld id="{2EDB81F0-C33C-6648-B820-981F5D4D9E5F}" type="datetime1">
              <a:rPr lang="en-US" smtClean="0"/>
              <a:t>11/29/21</a:t>
            </a:fld>
            <a:endParaRPr lang="en-US"/>
          </a:p>
        </p:txBody>
      </p:sp>
      <p:sp>
        <p:nvSpPr>
          <p:cNvPr id="3" name="Footer Placeholder 2">
            <a:extLst>
              <a:ext uri="{FF2B5EF4-FFF2-40B4-BE49-F238E27FC236}">
                <a16:creationId xmlns:a16="http://schemas.microsoft.com/office/drawing/2014/main" id="{34BABC57-60C3-7143-AD08-D6F6F29E50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C250-C3AC-D143-82E6-A1C7DDC6AE88}"/>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488508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CEE0-2AFB-D549-B39A-5F916542B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16AA83-7222-F44C-BE58-9244DB82CF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783164-9239-0341-AD4E-EE1D6B2BA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C9653-181F-8445-9F5E-FD6972634779}"/>
              </a:ext>
            </a:extLst>
          </p:cNvPr>
          <p:cNvSpPr>
            <a:spLocks noGrp="1"/>
          </p:cNvSpPr>
          <p:nvPr>
            <p:ph type="dt" sz="half" idx="10"/>
          </p:nvPr>
        </p:nvSpPr>
        <p:spPr/>
        <p:txBody>
          <a:bodyPr/>
          <a:lstStyle/>
          <a:p>
            <a:fld id="{6022C91D-77C5-E843-96D2-75EF4BB46FEB}" type="datetime1">
              <a:rPr lang="en-US" smtClean="0"/>
              <a:t>11/29/21</a:t>
            </a:fld>
            <a:endParaRPr lang="en-US"/>
          </a:p>
        </p:txBody>
      </p:sp>
      <p:sp>
        <p:nvSpPr>
          <p:cNvPr id="6" name="Footer Placeholder 5">
            <a:extLst>
              <a:ext uri="{FF2B5EF4-FFF2-40B4-BE49-F238E27FC236}">
                <a16:creationId xmlns:a16="http://schemas.microsoft.com/office/drawing/2014/main" id="{A1DBEB21-80BB-7642-A135-5461A70879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C7748-1012-5F49-9652-4A30C6ABC90E}"/>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720652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E3C6-4323-7649-B525-72D8B7E09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A13746-C9E5-8C40-AA27-7852AAD8E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305475-95C7-C940-B2D6-1A449D887A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0357E-7D26-6F4B-8302-326D5A3D7AB7}"/>
              </a:ext>
            </a:extLst>
          </p:cNvPr>
          <p:cNvSpPr>
            <a:spLocks noGrp="1"/>
          </p:cNvSpPr>
          <p:nvPr>
            <p:ph type="dt" sz="half" idx="10"/>
          </p:nvPr>
        </p:nvSpPr>
        <p:spPr/>
        <p:txBody>
          <a:bodyPr/>
          <a:lstStyle/>
          <a:p>
            <a:fld id="{A9AC2627-AFF8-B440-A4A3-C19DD26F7B4A}" type="datetime1">
              <a:rPr lang="en-US" smtClean="0"/>
              <a:t>11/29/21</a:t>
            </a:fld>
            <a:endParaRPr lang="en-US"/>
          </a:p>
        </p:txBody>
      </p:sp>
      <p:sp>
        <p:nvSpPr>
          <p:cNvPr id="6" name="Footer Placeholder 5">
            <a:extLst>
              <a:ext uri="{FF2B5EF4-FFF2-40B4-BE49-F238E27FC236}">
                <a16:creationId xmlns:a16="http://schemas.microsoft.com/office/drawing/2014/main" id="{06509655-6AEB-2F46-B0ED-BF587BC55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BEF95-F691-E44E-ACCE-D5A170E0C8C2}"/>
              </a:ext>
            </a:extLst>
          </p:cNvPr>
          <p:cNvSpPr>
            <a:spLocks noGrp="1"/>
          </p:cNvSpPr>
          <p:nvPr>
            <p:ph type="sldNum" sz="quarter" idx="12"/>
          </p:nvPr>
        </p:nvSpPr>
        <p:spPr/>
        <p:txBody>
          <a:bodyPr/>
          <a:lstStyle/>
          <a:p>
            <a:fld id="{574FDEA8-A135-374D-8176-0B8B77696345}" type="slidenum">
              <a:rPr lang="en-US" smtClean="0"/>
              <a:t>‹#›</a:t>
            </a:fld>
            <a:endParaRPr lang="en-US"/>
          </a:p>
        </p:txBody>
      </p:sp>
    </p:spTree>
    <p:extLst>
      <p:ext uri="{BB962C8B-B14F-4D97-AF65-F5344CB8AC3E}">
        <p14:creationId xmlns:p14="http://schemas.microsoft.com/office/powerpoint/2010/main" val="146173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A64C60-E576-2547-AF4C-D5ED883A5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AADE50-F6C9-B74D-8A78-E1BC002CF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A23D8-3B3B-0E4B-A6FD-076C90164B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C9376E-EDDA-0646-BD56-778922B3968E}" type="datetime1">
              <a:rPr lang="en-US" smtClean="0"/>
              <a:t>11/29/21</a:t>
            </a:fld>
            <a:endParaRPr lang="en-US"/>
          </a:p>
        </p:txBody>
      </p:sp>
      <p:sp>
        <p:nvSpPr>
          <p:cNvPr id="5" name="Footer Placeholder 4">
            <a:extLst>
              <a:ext uri="{FF2B5EF4-FFF2-40B4-BE49-F238E27FC236}">
                <a16:creationId xmlns:a16="http://schemas.microsoft.com/office/drawing/2014/main" id="{66E5FB41-007A-BE46-8F81-05A8F3743F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9450CE-DD04-F14C-B7A4-16B16D1B12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4FDEA8-A135-374D-8176-0B8B77696345}" type="slidenum">
              <a:rPr lang="en-US" smtClean="0"/>
              <a:t>‹#›</a:t>
            </a:fld>
            <a:endParaRPr lang="en-US"/>
          </a:p>
        </p:txBody>
      </p:sp>
    </p:spTree>
    <p:extLst>
      <p:ext uri="{BB962C8B-B14F-4D97-AF65-F5344CB8AC3E}">
        <p14:creationId xmlns:p14="http://schemas.microsoft.com/office/powerpoint/2010/main" val="1958610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tiff"/><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tiff"/><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tiff"/><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tiff"/><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alpha val="65226"/>
          </a:srgb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76C847-F1EC-8B44-AC13-142BE2A21D37}"/>
              </a:ext>
            </a:extLst>
          </p:cNvPr>
          <p:cNvPicPr>
            <a:picLocks noChangeAspect="1"/>
          </p:cNvPicPr>
          <p:nvPr/>
        </p:nvPicPr>
        <p:blipFill rotWithShape="1">
          <a:blip r:embed="rId3">
            <a:alphaModFix amt="50000"/>
          </a:blip>
          <a:srcRect t="25000"/>
          <a:stretch/>
        </p:blipFill>
        <p:spPr>
          <a:xfrm>
            <a:off x="20" y="1"/>
            <a:ext cx="12191980" cy="6857999"/>
          </a:xfrm>
          <a:prstGeom prst="rect">
            <a:avLst/>
          </a:prstGeom>
        </p:spPr>
      </p:pic>
      <p:sp>
        <p:nvSpPr>
          <p:cNvPr id="9" name="Rectangle 8">
            <a:extLst>
              <a:ext uri="{FF2B5EF4-FFF2-40B4-BE49-F238E27FC236}">
                <a16:creationId xmlns:a16="http://schemas.microsoft.com/office/drawing/2014/main" id="{4127D006-FFD6-CB4C-BCBB-B42D1820DC1D}"/>
              </a:ext>
            </a:extLst>
          </p:cNvPr>
          <p:cNvSpPr/>
          <p:nvPr/>
        </p:nvSpPr>
        <p:spPr>
          <a:xfrm>
            <a:off x="0" y="0"/>
            <a:ext cx="12192000" cy="6858000"/>
          </a:xfrm>
          <a:prstGeom prst="rect">
            <a:avLst/>
          </a:prstGeom>
          <a:solidFill>
            <a:schemeClr val="accent3">
              <a:lumMod val="75000"/>
              <a:alpha val="4683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en-US" dirty="0"/>
            </a:br>
            <a:endParaRPr lang="en-US" dirty="0"/>
          </a:p>
        </p:txBody>
      </p:sp>
      <p:sp>
        <p:nvSpPr>
          <p:cNvPr id="2" name="Title 1">
            <a:extLst>
              <a:ext uri="{FF2B5EF4-FFF2-40B4-BE49-F238E27FC236}">
                <a16:creationId xmlns:a16="http://schemas.microsoft.com/office/drawing/2014/main" id="{CDBCDFE5-6D0F-B842-A28A-AED88C4DC8E9}"/>
              </a:ext>
            </a:extLst>
          </p:cNvPr>
          <p:cNvSpPr>
            <a:spLocks noGrp="1"/>
          </p:cNvSpPr>
          <p:nvPr>
            <p:ph type="ctrTitle"/>
          </p:nvPr>
        </p:nvSpPr>
        <p:spPr>
          <a:xfrm>
            <a:off x="1524000" y="70947"/>
            <a:ext cx="9144000" cy="2900518"/>
          </a:xfrm>
        </p:spPr>
        <p:txBody>
          <a:bodyPr>
            <a:normAutofit/>
          </a:bodyPr>
          <a:lstStyle/>
          <a:p>
            <a:r>
              <a:rPr lang="en-US" b="1" dirty="0">
                <a:solidFill>
                  <a:srgbClr val="FFFFFF"/>
                </a:solidFill>
              </a:rPr>
              <a:t>United Nations Security Council</a:t>
            </a:r>
          </a:p>
        </p:txBody>
      </p:sp>
      <p:sp>
        <p:nvSpPr>
          <p:cNvPr id="3" name="Subtitle 2">
            <a:extLst>
              <a:ext uri="{FF2B5EF4-FFF2-40B4-BE49-F238E27FC236}">
                <a16:creationId xmlns:a16="http://schemas.microsoft.com/office/drawing/2014/main" id="{3C0CAFE1-BC77-2D43-AECC-CE36B2F9180D}"/>
              </a:ext>
            </a:extLst>
          </p:cNvPr>
          <p:cNvSpPr>
            <a:spLocks noGrp="1"/>
          </p:cNvSpPr>
          <p:nvPr>
            <p:ph type="subTitle" idx="1"/>
          </p:nvPr>
        </p:nvSpPr>
        <p:spPr>
          <a:xfrm>
            <a:off x="1524000" y="3042411"/>
            <a:ext cx="9144000" cy="1098395"/>
          </a:xfrm>
        </p:spPr>
        <p:txBody>
          <a:bodyPr>
            <a:normAutofit/>
          </a:bodyPr>
          <a:lstStyle/>
          <a:p>
            <a:r>
              <a:rPr lang="en-US" dirty="0">
                <a:solidFill>
                  <a:srgbClr val="FFFFFF"/>
                </a:solidFill>
              </a:rPr>
              <a:t>A glance at the progression of prominent issues over time</a:t>
            </a:r>
          </a:p>
        </p:txBody>
      </p:sp>
      <p:sp>
        <p:nvSpPr>
          <p:cNvPr id="4" name="Rectangle 3">
            <a:extLst>
              <a:ext uri="{FF2B5EF4-FFF2-40B4-BE49-F238E27FC236}">
                <a16:creationId xmlns:a16="http://schemas.microsoft.com/office/drawing/2014/main" id="{986F590E-A464-694B-A45F-6F435F2BCB75}"/>
              </a:ext>
            </a:extLst>
          </p:cNvPr>
          <p:cNvSpPr/>
          <p:nvPr/>
        </p:nvSpPr>
        <p:spPr>
          <a:xfrm>
            <a:off x="5977217" y="3244334"/>
            <a:ext cx="237566" cy="369332"/>
          </a:xfrm>
          <a:prstGeom prst="rect">
            <a:avLst/>
          </a:prstGeom>
        </p:spPr>
        <p:txBody>
          <a:bodyPr wrap="none">
            <a:spAutoFit/>
          </a:bodyPr>
          <a:lstStyle/>
          <a:p>
            <a:pPr>
              <a:spcAft>
                <a:spcPts val="600"/>
              </a:spcAft>
            </a:pPr>
            <a:r>
              <a:rPr lang="en-US" b="0" dirty="0">
                <a:effectLst/>
              </a:rPr>
              <a:t> </a:t>
            </a:r>
            <a:endParaRPr lang="en-US"/>
          </a:p>
        </p:txBody>
      </p:sp>
      <p:sp>
        <p:nvSpPr>
          <p:cNvPr id="5" name="Rectangle 4">
            <a:extLst>
              <a:ext uri="{FF2B5EF4-FFF2-40B4-BE49-F238E27FC236}">
                <a16:creationId xmlns:a16="http://schemas.microsoft.com/office/drawing/2014/main" id="{AB6B25D3-5650-3F4B-A40E-CD095BE6DFC7}"/>
              </a:ext>
            </a:extLst>
          </p:cNvPr>
          <p:cNvSpPr/>
          <p:nvPr/>
        </p:nvSpPr>
        <p:spPr>
          <a:xfrm>
            <a:off x="5977217" y="3244334"/>
            <a:ext cx="237566" cy="369332"/>
          </a:xfrm>
          <a:prstGeom prst="rect">
            <a:avLst/>
          </a:prstGeom>
        </p:spPr>
        <p:txBody>
          <a:bodyPr wrap="none">
            <a:spAutoFit/>
          </a:bodyPr>
          <a:lstStyle/>
          <a:p>
            <a:pPr>
              <a:spcAft>
                <a:spcPts val="600"/>
              </a:spcAft>
            </a:pPr>
            <a:r>
              <a:rPr lang="en-US" b="0" dirty="0">
                <a:effectLst/>
              </a:rPr>
              <a:t> </a:t>
            </a:r>
            <a:endParaRPr lang="en-US"/>
          </a:p>
        </p:txBody>
      </p:sp>
      <p:sp>
        <p:nvSpPr>
          <p:cNvPr id="10" name="Rectangle 9">
            <a:extLst>
              <a:ext uri="{FF2B5EF4-FFF2-40B4-BE49-F238E27FC236}">
                <a16:creationId xmlns:a16="http://schemas.microsoft.com/office/drawing/2014/main" id="{1ED7256E-CE77-1647-8142-0D98A2CE9E94}"/>
              </a:ext>
            </a:extLst>
          </p:cNvPr>
          <p:cNvSpPr/>
          <p:nvPr/>
        </p:nvSpPr>
        <p:spPr>
          <a:xfrm>
            <a:off x="-20" y="4757529"/>
            <a:ext cx="12192000" cy="125253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                </a:t>
            </a:r>
            <a:r>
              <a:rPr lang="en-US" sz="2400" b="1" dirty="0">
                <a:solidFill>
                  <a:schemeClr val="bg1"/>
                </a:solidFill>
              </a:rPr>
              <a:t>Tyler Vo     |    Jordan </a:t>
            </a:r>
            <a:r>
              <a:rPr lang="en-US" sz="2400" b="1" dirty="0" err="1">
                <a:solidFill>
                  <a:schemeClr val="bg1"/>
                </a:solidFill>
              </a:rPr>
              <a:t>Crivella</a:t>
            </a:r>
            <a:r>
              <a:rPr lang="en-US" sz="2400" b="1" dirty="0">
                <a:solidFill>
                  <a:schemeClr val="bg1"/>
                </a:solidFill>
              </a:rPr>
              <a:t> </a:t>
            </a:r>
            <a:endParaRPr lang="en-US" sz="2400" b="0" dirty="0">
              <a:solidFill>
                <a:schemeClr val="bg1"/>
              </a:solidFill>
              <a:effectLst/>
            </a:endParaRPr>
          </a:p>
        </p:txBody>
      </p:sp>
    </p:spTree>
    <p:extLst>
      <p:ext uri="{BB962C8B-B14F-4D97-AF65-F5344CB8AC3E}">
        <p14:creationId xmlns:p14="http://schemas.microsoft.com/office/powerpoint/2010/main" val="32432886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a:t>
            </a:r>
            <a:r>
              <a:rPr lang="en-US" sz="1600" dirty="0">
                <a:solidFill>
                  <a:schemeClr val="accent1"/>
                </a:solidFill>
              </a:rPr>
              <a:t>Data Processing            </a:t>
            </a:r>
            <a:r>
              <a:rPr lang="en-US" sz="1600" dirty="0">
                <a:solidFill>
                  <a:schemeClr val="bg1"/>
                </a:solidFill>
              </a:rPr>
              <a:t>Visualizations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10</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C38A1075-8B50-8A47-918B-4A4855D7A8A4}"/>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AECCDA6-6C07-BF4C-A1AF-EF8E45D2FDBF}"/>
              </a:ext>
            </a:extLst>
          </p:cNvPr>
          <p:cNvSpPr>
            <a:spLocks noGrp="1"/>
          </p:cNvSpPr>
          <p:nvPr>
            <p:ph type="title"/>
          </p:nvPr>
        </p:nvSpPr>
        <p:spPr>
          <a:xfrm>
            <a:off x="655783" y="30495"/>
            <a:ext cx="10515600" cy="1325563"/>
          </a:xfrm>
        </p:spPr>
        <p:txBody>
          <a:bodyPr/>
          <a:lstStyle/>
          <a:p>
            <a:r>
              <a:rPr lang="en-US" dirty="0"/>
              <a:t>Word Class</a:t>
            </a:r>
          </a:p>
        </p:txBody>
      </p:sp>
      <p:pic>
        <p:nvPicPr>
          <p:cNvPr id="13" name="Picture 12">
            <a:extLst>
              <a:ext uri="{FF2B5EF4-FFF2-40B4-BE49-F238E27FC236}">
                <a16:creationId xmlns:a16="http://schemas.microsoft.com/office/drawing/2014/main" id="{1E072E08-613B-954D-9801-FE2D1D16978E}"/>
              </a:ext>
            </a:extLst>
          </p:cNvPr>
          <p:cNvPicPr>
            <a:picLocks noChangeAspect="1"/>
          </p:cNvPicPr>
          <p:nvPr/>
        </p:nvPicPr>
        <p:blipFill>
          <a:blip r:embed="rId4"/>
          <a:stretch>
            <a:fillRect/>
          </a:stretch>
        </p:blipFill>
        <p:spPr>
          <a:xfrm>
            <a:off x="4821231" y="1404801"/>
            <a:ext cx="6714987" cy="4551704"/>
          </a:xfrm>
          <a:prstGeom prst="rect">
            <a:avLst/>
          </a:prstGeom>
        </p:spPr>
      </p:pic>
      <p:grpSp>
        <p:nvGrpSpPr>
          <p:cNvPr id="14" name="Google Shape;979;p15">
            <a:extLst>
              <a:ext uri="{FF2B5EF4-FFF2-40B4-BE49-F238E27FC236}">
                <a16:creationId xmlns:a16="http://schemas.microsoft.com/office/drawing/2014/main" id="{D8E72091-6AEC-D04C-B2FD-F58DC3183FB3}"/>
              </a:ext>
            </a:extLst>
          </p:cNvPr>
          <p:cNvGrpSpPr/>
          <p:nvPr/>
        </p:nvGrpSpPr>
        <p:grpSpPr>
          <a:xfrm>
            <a:off x="655782" y="1404802"/>
            <a:ext cx="3800508" cy="4572356"/>
            <a:chOff x="5952403" y="1694683"/>
            <a:chExt cx="5401349" cy="4411612"/>
          </a:xfrm>
        </p:grpSpPr>
        <p:sp>
          <p:nvSpPr>
            <p:cNvPr id="17" name="Google Shape;980;p15">
              <a:extLst>
                <a:ext uri="{FF2B5EF4-FFF2-40B4-BE49-F238E27FC236}">
                  <a16:creationId xmlns:a16="http://schemas.microsoft.com/office/drawing/2014/main" id="{22160831-1E6A-F24D-BB54-FE70C00D42F6}"/>
                </a:ext>
              </a:extLst>
            </p:cNvPr>
            <p:cNvSpPr/>
            <p:nvPr/>
          </p:nvSpPr>
          <p:spPr>
            <a:xfrm>
              <a:off x="5952404" y="1694683"/>
              <a:ext cx="5401348" cy="42019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solidFill>
                    <a:schemeClr val="lt1"/>
                  </a:solidFill>
                  <a:latin typeface="Lato Light"/>
                  <a:ea typeface="Lato Light"/>
                  <a:cs typeface="Lato Light"/>
                  <a:sym typeface="Lato Light"/>
                </a:rPr>
                <a:t>class Word (self, word)</a:t>
              </a:r>
              <a:endParaRPr sz="1400" b="0" i="0" u="none" strike="noStrike" cap="none" dirty="0">
                <a:solidFill>
                  <a:srgbClr val="000000"/>
                </a:solidFill>
                <a:latin typeface="Arial"/>
                <a:ea typeface="Arial"/>
                <a:cs typeface="Arial"/>
                <a:sym typeface="Arial"/>
              </a:endParaRPr>
            </a:p>
          </p:txBody>
        </p:sp>
        <p:sp>
          <p:nvSpPr>
            <p:cNvPr id="18" name="Google Shape;981;p15">
              <a:extLst>
                <a:ext uri="{FF2B5EF4-FFF2-40B4-BE49-F238E27FC236}">
                  <a16:creationId xmlns:a16="http://schemas.microsoft.com/office/drawing/2014/main" id="{FC199717-452E-684D-B636-B7230DC09468}"/>
                </a:ext>
              </a:extLst>
            </p:cNvPr>
            <p:cNvSpPr/>
            <p:nvPr/>
          </p:nvSpPr>
          <p:spPr>
            <a:xfrm>
              <a:off x="5966052" y="2114758"/>
              <a:ext cx="5387700" cy="1324500"/>
            </a:xfrm>
            <a:prstGeom prst="rect">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982;p15">
              <a:extLst>
                <a:ext uri="{FF2B5EF4-FFF2-40B4-BE49-F238E27FC236}">
                  <a16:creationId xmlns:a16="http://schemas.microsoft.com/office/drawing/2014/main" id="{43FCFD6D-3D10-3340-BA23-68ECD6CEADE4}"/>
                </a:ext>
              </a:extLst>
            </p:cNvPr>
            <p:cNvSpPr/>
            <p:nvPr/>
          </p:nvSpPr>
          <p:spPr>
            <a:xfrm>
              <a:off x="5966052" y="3450906"/>
              <a:ext cx="5387700" cy="1324500"/>
            </a:xfrm>
            <a:prstGeom prst="rect">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983;p15">
              <a:extLst>
                <a:ext uri="{FF2B5EF4-FFF2-40B4-BE49-F238E27FC236}">
                  <a16:creationId xmlns:a16="http://schemas.microsoft.com/office/drawing/2014/main" id="{3E401432-CC5C-2A4C-B169-599187D3686F}"/>
                </a:ext>
              </a:extLst>
            </p:cNvPr>
            <p:cNvSpPr/>
            <p:nvPr/>
          </p:nvSpPr>
          <p:spPr>
            <a:xfrm>
              <a:off x="5952403" y="4781795"/>
              <a:ext cx="5387700" cy="1324500"/>
            </a:xfrm>
            <a:prstGeom prst="rect">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 name="TextBox 20">
            <a:extLst>
              <a:ext uri="{FF2B5EF4-FFF2-40B4-BE49-F238E27FC236}">
                <a16:creationId xmlns:a16="http://schemas.microsoft.com/office/drawing/2014/main" id="{C06EB5C1-3D86-054B-836B-663A9B2B01CE}"/>
              </a:ext>
            </a:extLst>
          </p:cNvPr>
          <p:cNvSpPr txBox="1"/>
          <p:nvPr/>
        </p:nvSpPr>
        <p:spPr>
          <a:xfrm>
            <a:off x="665278" y="1867221"/>
            <a:ext cx="1592039" cy="369332"/>
          </a:xfrm>
          <a:prstGeom prst="rect">
            <a:avLst/>
          </a:prstGeom>
          <a:noFill/>
        </p:spPr>
        <p:txBody>
          <a:bodyPr wrap="none" rtlCol="0">
            <a:spAutoFit/>
          </a:bodyPr>
          <a:lstStyle/>
          <a:p>
            <a:r>
              <a:rPr lang="en-US" dirty="0"/>
              <a:t>def trend(self):</a:t>
            </a:r>
          </a:p>
        </p:txBody>
      </p:sp>
      <p:sp>
        <p:nvSpPr>
          <p:cNvPr id="22" name="TextBox 21">
            <a:extLst>
              <a:ext uri="{FF2B5EF4-FFF2-40B4-BE49-F238E27FC236}">
                <a16:creationId xmlns:a16="http://schemas.microsoft.com/office/drawing/2014/main" id="{11549D5D-57A3-B849-A07A-8ACBC184BE15}"/>
              </a:ext>
            </a:extLst>
          </p:cNvPr>
          <p:cNvSpPr txBox="1"/>
          <p:nvPr/>
        </p:nvSpPr>
        <p:spPr>
          <a:xfrm>
            <a:off x="655781" y="4583850"/>
            <a:ext cx="1821268" cy="369332"/>
          </a:xfrm>
          <a:prstGeom prst="rect">
            <a:avLst/>
          </a:prstGeom>
          <a:noFill/>
        </p:spPr>
        <p:txBody>
          <a:bodyPr wrap="none" rtlCol="0">
            <a:spAutoFit/>
          </a:bodyPr>
          <a:lstStyle/>
          <a:p>
            <a:r>
              <a:rPr lang="en-US" dirty="0"/>
              <a:t>def residual(self):</a:t>
            </a:r>
          </a:p>
        </p:txBody>
      </p:sp>
      <p:sp>
        <p:nvSpPr>
          <p:cNvPr id="23" name="TextBox 22">
            <a:extLst>
              <a:ext uri="{FF2B5EF4-FFF2-40B4-BE49-F238E27FC236}">
                <a16:creationId xmlns:a16="http://schemas.microsoft.com/office/drawing/2014/main" id="{AB655EE7-23CA-C544-BFD4-75DA7CC1D536}"/>
              </a:ext>
            </a:extLst>
          </p:cNvPr>
          <p:cNvSpPr txBox="1"/>
          <p:nvPr/>
        </p:nvSpPr>
        <p:spPr>
          <a:xfrm>
            <a:off x="655782" y="3221868"/>
            <a:ext cx="2049087" cy="369332"/>
          </a:xfrm>
          <a:prstGeom prst="rect">
            <a:avLst/>
          </a:prstGeom>
          <a:noFill/>
        </p:spPr>
        <p:txBody>
          <a:bodyPr wrap="none" rtlCol="0">
            <a:spAutoFit/>
          </a:bodyPr>
          <a:lstStyle/>
          <a:p>
            <a:r>
              <a:rPr lang="en-US" dirty="0"/>
              <a:t>def regression(self):</a:t>
            </a:r>
          </a:p>
        </p:txBody>
      </p:sp>
      <p:sp>
        <p:nvSpPr>
          <p:cNvPr id="24" name="TextBox 23">
            <a:extLst>
              <a:ext uri="{FF2B5EF4-FFF2-40B4-BE49-F238E27FC236}">
                <a16:creationId xmlns:a16="http://schemas.microsoft.com/office/drawing/2014/main" id="{87ED9616-5CEF-B94C-8FB8-306B7758EEDC}"/>
              </a:ext>
            </a:extLst>
          </p:cNvPr>
          <p:cNvSpPr txBox="1"/>
          <p:nvPr/>
        </p:nvSpPr>
        <p:spPr>
          <a:xfrm>
            <a:off x="1014760" y="2210434"/>
            <a:ext cx="3358917" cy="923330"/>
          </a:xfrm>
          <a:prstGeom prst="rect">
            <a:avLst/>
          </a:prstGeom>
          <a:noFill/>
        </p:spPr>
        <p:txBody>
          <a:bodyPr wrap="square" rtlCol="0">
            <a:spAutoFit/>
          </a:bodyPr>
          <a:lstStyle/>
          <a:p>
            <a:r>
              <a:rPr lang="en-US" dirty="0"/>
              <a:t>Draws a line graph representing the frequency of the word over time</a:t>
            </a:r>
          </a:p>
        </p:txBody>
      </p:sp>
      <p:sp>
        <p:nvSpPr>
          <p:cNvPr id="25" name="TextBox 24">
            <a:extLst>
              <a:ext uri="{FF2B5EF4-FFF2-40B4-BE49-F238E27FC236}">
                <a16:creationId xmlns:a16="http://schemas.microsoft.com/office/drawing/2014/main" id="{955B9C00-3B39-FE4B-A7D5-C245555C4ECC}"/>
              </a:ext>
            </a:extLst>
          </p:cNvPr>
          <p:cNvSpPr txBox="1"/>
          <p:nvPr/>
        </p:nvSpPr>
        <p:spPr>
          <a:xfrm>
            <a:off x="1014760" y="3564644"/>
            <a:ext cx="3269706" cy="923330"/>
          </a:xfrm>
          <a:prstGeom prst="rect">
            <a:avLst/>
          </a:prstGeom>
          <a:noFill/>
        </p:spPr>
        <p:txBody>
          <a:bodyPr wrap="square" rtlCol="0">
            <a:spAutoFit/>
          </a:bodyPr>
          <a:lstStyle/>
          <a:p>
            <a:r>
              <a:rPr lang="en-US" dirty="0"/>
              <a:t>Draws a regression for frequency over time, and prints the regression equation</a:t>
            </a:r>
          </a:p>
        </p:txBody>
      </p:sp>
      <p:sp>
        <p:nvSpPr>
          <p:cNvPr id="26" name="TextBox 25">
            <a:extLst>
              <a:ext uri="{FF2B5EF4-FFF2-40B4-BE49-F238E27FC236}">
                <a16:creationId xmlns:a16="http://schemas.microsoft.com/office/drawing/2014/main" id="{49DBDFF8-8F70-CD4E-A372-3FCA9010EC9F}"/>
              </a:ext>
            </a:extLst>
          </p:cNvPr>
          <p:cNvSpPr txBox="1"/>
          <p:nvPr/>
        </p:nvSpPr>
        <p:spPr>
          <a:xfrm>
            <a:off x="1014760" y="4944702"/>
            <a:ext cx="3269706" cy="923330"/>
          </a:xfrm>
          <a:prstGeom prst="rect">
            <a:avLst/>
          </a:prstGeom>
          <a:noFill/>
        </p:spPr>
        <p:txBody>
          <a:bodyPr wrap="square" rtlCol="0">
            <a:spAutoFit/>
          </a:bodyPr>
          <a:lstStyle/>
          <a:p>
            <a:r>
              <a:rPr lang="en-US" dirty="0"/>
              <a:t>Creates the regression model and draws a residual plot for the word inputted</a:t>
            </a:r>
          </a:p>
        </p:txBody>
      </p:sp>
    </p:spTree>
    <p:extLst>
      <p:ext uri="{BB962C8B-B14F-4D97-AF65-F5344CB8AC3E}">
        <p14:creationId xmlns:p14="http://schemas.microsoft.com/office/powerpoint/2010/main" val="694914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a:t>
            </a:r>
            <a:r>
              <a:rPr lang="en-US" sz="1600" dirty="0">
                <a:solidFill>
                  <a:schemeClr val="accent1"/>
                </a:solidFill>
              </a:rPr>
              <a:t>Visualizations</a:t>
            </a:r>
            <a:r>
              <a:rPr lang="en-US" sz="1600" dirty="0">
                <a:solidFill>
                  <a:schemeClr val="bg1"/>
                </a:solidFill>
              </a:rPr>
              <a:t>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11</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2E0C3858-634D-2140-A9ED-576B5F937905}"/>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3811B7F-B3EB-C64F-A3D0-BC8B719F789A}"/>
              </a:ext>
            </a:extLst>
          </p:cNvPr>
          <p:cNvSpPr>
            <a:spLocks noGrp="1"/>
          </p:cNvSpPr>
          <p:nvPr>
            <p:ph type="title"/>
          </p:nvPr>
        </p:nvSpPr>
        <p:spPr>
          <a:xfrm>
            <a:off x="655783" y="30495"/>
            <a:ext cx="10515600" cy="1325563"/>
          </a:xfrm>
        </p:spPr>
        <p:txBody>
          <a:bodyPr/>
          <a:lstStyle/>
          <a:p>
            <a:r>
              <a:rPr lang="en-US" dirty="0"/>
              <a:t>Data Exploration</a:t>
            </a:r>
          </a:p>
        </p:txBody>
      </p:sp>
      <p:pic>
        <p:nvPicPr>
          <p:cNvPr id="9218" name="Picture 2">
            <a:extLst>
              <a:ext uri="{FF2B5EF4-FFF2-40B4-BE49-F238E27FC236}">
                <a16:creationId xmlns:a16="http://schemas.microsoft.com/office/drawing/2014/main" id="{09A4111B-491B-E442-8689-3F3EAE42F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34" y="1642075"/>
            <a:ext cx="3473606" cy="304791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555B97EA-8679-C04F-88E0-4D89A59CE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780" y="1647852"/>
            <a:ext cx="3473606" cy="325984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B8024883-38B3-4542-97F7-D0287C741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4526" y="1642074"/>
            <a:ext cx="3500082" cy="304791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122;p20">
            <a:extLst>
              <a:ext uri="{FF2B5EF4-FFF2-40B4-BE49-F238E27FC236}">
                <a16:creationId xmlns:a16="http://schemas.microsoft.com/office/drawing/2014/main" id="{92630AD9-9778-454C-91FA-B3A44DBDC468}"/>
              </a:ext>
            </a:extLst>
          </p:cNvPr>
          <p:cNvSpPr/>
          <p:nvPr/>
        </p:nvSpPr>
        <p:spPr>
          <a:xfrm>
            <a:off x="5923124" y="5396728"/>
            <a:ext cx="4114800" cy="211800"/>
          </a:xfrm>
          <a:prstGeom prst="roundRect">
            <a:avLst>
              <a:gd name="adj" fmla="val 50000"/>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entury Gothic"/>
              <a:ea typeface="Century Gothic"/>
              <a:cs typeface="Century Gothic"/>
              <a:sym typeface="Century Gothic"/>
            </a:endParaRPr>
          </a:p>
        </p:txBody>
      </p:sp>
      <p:sp>
        <p:nvSpPr>
          <p:cNvPr id="13" name="Google Shape;1123;p20">
            <a:extLst>
              <a:ext uri="{FF2B5EF4-FFF2-40B4-BE49-F238E27FC236}">
                <a16:creationId xmlns:a16="http://schemas.microsoft.com/office/drawing/2014/main" id="{262A144E-BEF6-7042-9688-2542933B935B}"/>
              </a:ext>
            </a:extLst>
          </p:cNvPr>
          <p:cNvSpPr/>
          <p:nvPr/>
        </p:nvSpPr>
        <p:spPr>
          <a:xfrm>
            <a:off x="2119380" y="5395141"/>
            <a:ext cx="4114800" cy="213600"/>
          </a:xfrm>
          <a:prstGeom prst="roundRect">
            <a:avLst>
              <a:gd name="adj" fmla="val 50000"/>
            </a:avLst>
          </a:prstGeom>
          <a:solidFill>
            <a:schemeClr val="tx2"/>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Century Gothic"/>
              <a:ea typeface="Century Gothic"/>
              <a:cs typeface="Century Gothic"/>
              <a:sym typeface="Century Gothic"/>
            </a:endParaRPr>
          </a:p>
        </p:txBody>
      </p:sp>
      <p:grpSp>
        <p:nvGrpSpPr>
          <p:cNvPr id="14" name="Google Shape;1124;p20">
            <a:extLst>
              <a:ext uri="{FF2B5EF4-FFF2-40B4-BE49-F238E27FC236}">
                <a16:creationId xmlns:a16="http://schemas.microsoft.com/office/drawing/2014/main" id="{3F0D1AC8-4BF8-7B40-830A-ACDFCCFEADA8}"/>
              </a:ext>
            </a:extLst>
          </p:cNvPr>
          <p:cNvGrpSpPr/>
          <p:nvPr/>
        </p:nvGrpSpPr>
        <p:grpSpPr>
          <a:xfrm>
            <a:off x="1909409" y="5249088"/>
            <a:ext cx="484604" cy="480217"/>
            <a:chOff x="292415" y="6940012"/>
            <a:chExt cx="869713" cy="960434"/>
          </a:xfrm>
        </p:grpSpPr>
        <p:sp>
          <p:nvSpPr>
            <p:cNvPr id="15" name="Google Shape;1125;p20">
              <a:extLst>
                <a:ext uri="{FF2B5EF4-FFF2-40B4-BE49-F238E27FC236}">
                  <a16:creationId xmlns:a16="http://schemas.microsoft.com/office/drawing/2014/main" id="{62668933-7644-F54F-B2DE-B4D0E709BB90}"/>
                </a:ext>
              </a:extLst>
            </p:cNvPr>
            <p:cNvSpPr/>
            <p:nvPr/>
          </p:nvSpPr>
          <p:spPr>
            <a:xfrm>
              <a:off x="292415" y="6940012"/>
              <a:ext cx="869713" cy="960434"/>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entury Gothic"/>
                <a:ea typeface="Century Gothic"/>
                <a:cs typeface="Century Gothic"/>
                <a:sym typeface="Century Gothic"/>
              </a:endParaRPr>
            </a:p>
          </p:txBody>
        </p:sp>
        <p:sp>
          <p:nvSpPr>
            <p:cNvPr id="16" name="Google Shape;1126;p20">
              <a:extLst>
                <a:ext uri="{FF2B5EF4-FFF2-40B4-BE49-F238E27FC236}">
                  <a16:creationId xmlns:a16="http://schemas.microsoft.com/office/drawing/2014/main" id="{11D8D8D4-232D-D349-8FAA-E7766F688CCE}"/>
                </a:ext>
              </a:extLst>
            </p:cNvPr>
            <p:cNvSpPr/>
            <p:nvPr/>
          </p:nvSpPr>
          <p:spPr>
            <a:xfrm>
              <a:off x="510226" y="7183914"/>
              <a:ext cx="410259" cy="457192"/>
            </a:xfrm>
            <a:custGeom>
              <a:avLst/>
              <a:gdLst/>
              <a:ahLst/>
              <a:cxnLst/>
              <a:rect l="l" t="t" r="r" b="b"/>
              <a:pathLst>
                <a:path w="19679" h="19679" extrusionOk="0">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lt1"/>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entury Gothic"/>
                <a:ea typeface="Century Gothic"/>
                <a:cs typeface="Century Gothic"/>
                <a:sym typeface="Century Gothic"/>
              </a:endParaRPr>
            </a:p>
          </p:txBody>
        </p:sp>
      </p:grpSp>
      <p:sp>
        <p:nvSpPr>
          <p:cNvPr id="17" name="Google Shape;1127;p20">
            <a:extLst>
              <a:ext uri="{FF2B5EF4-FFF2-40B4-BE49-F238E27FC236}">
                <a16:creationId xmlns:a16="http://schemas.microsoft.com/office/drawing/2014/main" id="{587EA989-042C-784A-8DC8-1B9C5DCCF162}"/>
              </a:ext>
            </a:extLst>
          </p:cNvPr>
          <p:cNvSpPr/>
          <p:nvPr/>
        </p:nvSpPr>
        <p:spPr>
          <a:xfrm>
            <a:off x="5788385" y="5259127"/>
            <a:ext cx="484645"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entury Gothic"/>
              <a:ea typeface="Century Gothic"/>
              <a:cs typeface="Century Gothic"/>
              <a:sym typeface="Century Gothic"/>
            </a:endParaRPr>
          </a:p>
        </p:txBody>
      </p:sp>
      <p:sp>
        <p:nvSpPr>
          <p:cNvPr id="18" name="Google Shape;1128;p20">
            <a:extLst>
              <a:ext uri="{FF2B5EF4-FFF2-40B4-BE49-F238E27FC236}">
                <a16:creationId xmlns:a16="http://schemas.microsoft.com/office/drawing/2014/main" id="{25F3C466-0B84-D440-BB97-C738F433EDDA}"/>
              </a:ext>
            </a:extLst>
          </p:cNvPr>
          <p:cNvSpPr/>
          <p:nvPr/>
        </p:nvSpPr>
        <p:spPr>
          <a:xfrm>
            <a:off x="5925547" y="5391852"/>
            <a:ext cx="210319" cy="210319"/>
          </a:xfrm>
          <a:custGeom>
            <a:avLst/>
            <a:gdLst/>
            <a:ahLst/>
            <a:cxnLst/>
            <a:rect l="l" t="t" r="r" b="b"/>
            <a:pathLst>
              <a:path w="19679" h="19679" extrusionOk="0">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lt1"/>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entury Gothic"/>
              <a:ea typeface="Century Gothic"/>
              <a:cs typeface="Century Gothic"/>
              <a:sym typeface="Century Gothic"/>
            </a:endParaRPr>
          </a:p>
        </p:txBody>
      </p:sp>
      <p:sp>
        <p:nvSpPr>
          <p:cNvPr id="19" name="Google Shape;1129;p20">
            <a:extLst>
              <a:ext uri="{FF2B5EF4-FFF2-40B4-BE49-F238E27FC236}">
                <a16:creationId xmlns:a16="http://schemas.microsoft.com/office/drawing/2014/main" id="{AAEEB7F0-C643-7E40-9A7D-96D7A4B3C954}"/>
              </a:ext>
            </a:extLst>
          </p:cNvPr>
          <p:cNvSpPr/>
          <p:nvPr/>
        </p:nvSpPr>
        <p:spPr>
          <a:xfrm>
            <a:off x="9575917" y="5272531"/>
            <a:ext cx="484645"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entury Gothic"/>
              <a:ea typeface="Century Gothic"/>
              <a:cs typeface="Century Gothic"/>
              <a:sym typeface="Century Gothic"/>
            </a:endParaRPr>
          </a:p>
        </p:txBody>
      </p:sp>
      <p:sp>
        <p:nvSpPr>
          <p:cNvPr id="20" name="Google Shape;1130;p20">
            <a:extLst>
              <a:ext uri="{FF2B5EF4-FFF2-40B4-BE49-F238E27FC236}">
                <a16:creationId xmlns:a16="http://schemas.microsoft.com/office/drawing/2014/main" id="{0995DF7A-7262-B54C-8F0F-1B09D48CA757}"/>
              </a:ext>
            </a:extLst>
          </p:cNvPr>
          <p:cNvSpPr/>
          <p:nvPr/>
        </p:nvSpPr>
        <p:spPr>
          <a:xfrm>
            <a:off x="9709693" y="5405199"/>
            <a:ext cx="210319" cy="210319"/>
          </a:xfrm>
          <a:custGeom>
            <a:avLst/>
            <a:gdLst/>
            <a:ahLst/>
            <a:cxnLst/>
            <a:rect l="l" t="t" r="r" b="b"/>
            <a:pathLst>
              <a:path w="19679" h="19679" extrusionOk="0">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lt1"/>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entury Gothic"/>
              <a:ea typeface="Century Gothic"/>
              <a:cs typeface="Century Gothic"/>
              <a:sym typeface="Century Gothic"/>
            </a:endParaRPr>
          </a:p>
        </p:txBody>
      </p:sp>
      <p:sp>
        <p:nvSpPr>
          <p:cNvPr id="21" name="Google Shape;1131;p20">
            <a:extLst>
              <a:ext uri="{FF2B5EF4-FFF2-40B4-BE49-F238E27FC236}">
                <a16:creationId xmlns:a16="http://schemas.microsoft.com/office/drawing/2014/main" id="{49E0CEA6-2A7B-E049-A7C5-5619D7BFADC5}"/>
              </a:ext>
            </a:extLst>
          </p:cNvPr>
          <p:cNvSpPr/>
          <p:nvPr/>
        </p:nvSpPr>
        <p:spPr>
          <a:xfrm>
            <a:off x="2030773" y="5045097"/>
            <a:ext cx="277776"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tx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Century Gothic"/>
              <a:ea typeface="Century Gothic"/>
              <a:cs typeface="Century Gothic"/>
              <a:sym typeface="Century Gothic"/>
            </a:endParaRPr>
          </a:p>
        </p:txBody>
      </p:sp>
      <p:sp>
        <p:nvSpPr>
          <p:cNvPr id="22" name="Google Shape;1132;p20">
            <a:extLst>
              <a:ext uri="{FF2B5EF4-FFF2-40B4-BE49-F238E27FC236}">
                <a16:creationId xmlns:a16="http://schemas.microsoft.com/office/drawing/2014/main" id="{D3198A90-EE91-BF47-83A8-6335017E387F}"/>
              </a:ext>
            </a:extLst>
          </p:cNvPr>
          <p:cNvSpPr/>
          <p:nvPr/>
        </p:nvSpPr>
        <p:spPr>
          <a:xfrm rot="5400000">
            <a:off x="10043919" y="5427010"/>
            <a:ext cx="27864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3"/>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253488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a:t>
            </a:r>
            <a:r>
              <a:rPr lang="en-US" sz="1600" dirty="0">
                <a:solidFill>
                  <a:schemeClr val="accent1"/>
                </a:solidFill>
              </a:rPr>
              <a:t>Visualizations</a:t>
            </a:r>
            <a:r>
              <a:rPr lang="en-US" sz="1600" dirty="0">
                <a:solidFill>
                  <a:schemeClr val="bg1"/>
                </a:solidFill>
              </a:rPr>
              <a:t>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12</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2E0C3858-634D-2140-A9ED-576B5F937905}"/>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3811B7F-B3EB-C64F-A3D0-BC8B719F789A}"/>
              </a:ext>
            </a:extLst>
          </p:cNvPr>
          <p:cNvSpPr>
            <a:spLocks noGrp="1"/>
          </p:cNvSpPr>
          <p:nvPr>
            <p:ph type="title"/>
          </p:nvPr>
        </p:nvSpPr>
        <p:spPr>
          <a:xfrm>
            <a:off x="655783" y="30495"/>
            <a:ext cx="10515600" cy="1325563"/>
          </a:xfrm>
        </p:spPr>
        <p:txBody>
          <a:bodyPr/>
          <a:lstStyle/>
          <a:p>
            <a:r>
              <a:rPr lang="en-US" dirty="0"/>
              <a:t>Defining Topics of Interest</a:t>
            </a:r>
          </a:p>
        </p:txBody>
      </p:sp>
      <p:pic>
        <p:nvPicPr>
          <p:cNvPr id="8194" name="Picture 2">
            <a:extLst>
              <a:ext uri="{FF2B5EF4-FFF2-40B4-BE49-F238E27FC236}">
                <a16:creationId xmlns:a16="http://schemas.microsoft.com/office/drawing/2014/main" id="{50F06F26-8204-A649-9CA7-54F75A6D8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409" y="1570362"/>
            <a:ext cx="5270500" cy="371727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B0F38F7-B444-6E47-9629-088BF959C5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8393" y="1570362"/>
            <a:ext cx="5277825" cy="37172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Google Shape;1064;p17">
            <a:extLst>
              <a:ext uri="{FF2B5EF4-FFF2-40B4-BE49-F238E27FC236}">
                <a16:creationId xmlns:a16="http://schemas.microsoft.com/office/drawing/2014/main" id="{08A19661-88DC-454C-BD81-7270B5D22B76}"/>
              </a:ext>
            </a:extLst>
          </p:cNvPr>
          <p:cNvCxnSpPr/>
          <p:nvPr/>
        </p:nvCxnSpPr>
        <p:spPr>
          <a:xfrm>
            <a:off x="6096000" y="1356058"/>
            <a:ext cx="0" cy="4801200"/>
          </a:xfrm>
          <a:prstGeom prst="straightConnector1">
            <a:avLst/>
          </a:prstGeom>
          <a:noFill/>
          <a:ln w="28575" cap="flat" cmpd="sng">
            <a:solidFill>
              <a:srgbClr val="002060"/>
            </a:solidFill>
            <a:prstDash val="dash"/>
            <a:miter lim="800000"/>
            <a:headEnd type="none" w="sm" len="sm"/>
            <a:tailEnd type="none" w="sm" len="sm"/>
          </a:ln>
        </p:spPr>
      </p:cxnSp>
    </p:spTree>
    <p:extLst>
      <p:ext uri="{BB962C8B-B14F-4D97-AF65-F5344CB8AC3E}">
        <p14:creationId xmlns:p14="http://schemas.microsoft.com/office/powerpoint/2010/main" val="4294838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Visualizations            </a:t>
            </a:r>
            <a:r>
              <a:rPr lang="en-US" sz="1600" dirty="0">
                <a:solidFill>
                  <a:schemeClr val="accent1"/>
                </a:solidFill>
              </a:rPr>
              <a:t> Results             </a:t>
            </a:r>
            <a:r>
              <a:rPr lang="en-US" sz="1600" dirty="0">
                <a:solidFill>
                  <a:schemeClr val="bg1"/>
                </a:solidFill>
              </a:rPr>
              <a:t>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13</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C307B5F0-A4B6-4A48-A33B-F09AF4206D68}"/>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F1FDD7E-E1E8-704F-ABFF-07AA717F42AC}"/>
              </a:ext>
            </a:extLst>
          </p:cNvPr>
          <p:cNvSpPr>
            <a:spLocks noGrp="1"/>
          </p:cNvSpPr>
          <p:nvPr>
            <p:ph type="title"/>
          </p:nvPr>
        </p:nvSpPr>
        <p:spPr>
          <a:xfrm>
            <a:off x="655783" y="30495"/>
            <a:ext cx="10515600" cy="1325563"/>
          </a:xfrm>
        </p:spPr>
        <p:txBody>
          <a:bodyPr/>
          <a:lstStyle/>
          <a:p>
            <a:r>
              <a:rPr lang="en-US" dirty="0"/>
              <a:t>Results</a:t>
            </a:r>
          </a:p>
        </p:txBody>
      </p:sp>
      <p:sp>
        <p:nvSpPr>
          <p:cNvPr id="20" name="Google Shape;1497;p30">
            <a:extLst>
              <a:ext uri="{FF2B5EF4-FFF2-40B4-BE49-F238E27FC236}">
                <a16:creationId xmlns:a16="http://schemas.microsoft.com/office/drawing/2014/main" id="{38250DD3-A955-B045-8619-C236D62E9F15}"/>
              </a:ext>
            </a:extLst>
          </p:cNvPr>
          <p:cNvSpPr/>
          <p:nvPr/>
        </p:nvSpPr>
        <p:spPr>
          <a:xfrm rot="5400000">
            <a:off x="8810012" y="4497046"/>
            <a:ext cx="2419918" cy="7183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0" i="0" u="none" strike="noStrike" cap="none" dirty="0">
                <a:solidFill>
                  <a:srgbClr val="FFFFFF"/>
                </a:solidFill>
                <a:latin typeface="Calibri"/>
                <a:ea typeface="Calibri"/>
                <a:cs typeface="Calibri"/>
                <a:sym typeface="Calibri"/>
              </a:rPr>
              <a:t>Nuclear</a:t>
            </a:r>
            <a:endParaRPr sz="1800" b="0" i="0" u="none" strike="noStrike" cap="none" dirty="0">
              <a:solidFill>
                <a:srgbClr val="FFFFFF"/>
              </a:solidFill>
              <a:latin typeface="Calibri"/>
              <a:ea typeface="Calibri"/>
              <a:cs typeface="Calibri"/>
              <a:sym typeface="Calibri"/>
            </a:endParaRPr>
          </a:p>
        </p:txBody>
      </p:sp>
      <p:sp>
        <p:nvSpPr>
          <p:cNvPr id="23" name="Google Shape;1500;p30">
            <a:extLst>
              <a:ext uri="{FF2B5EF4-FFF2-40B4-BE49-F238E27FC236}">
                <a16:creationId xmlns:a16="http://schemas.microsoft.com/office/drawing/2014/main" id="{33E4822D-6F50-E845-A599-747CDB5DE816}"/>
              </a:ext>
            </a:extLst>
          </p:cNvPr>
          <p:cNvSpPr/>
          <p:nvPr/>
        </p:nvSpPr>
        <p:spPr>
          <a:xfrm>
            <a:off x="7852845" y="1295147"/>
            <a:ext cx="2727269" cy="66145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Topics of Interest</a:t>
            </a:r>
            <a:endParaRPr lang="en-US" sz="1400" b="0" i="0" u="none" strike="noStrike" cap="none" dirty="0">
              <a:solidFill>
                <a:srgbClr val="000000"/>
              </a:solidFill>
              <a:latin typeface="Arial"/>
              <a:ea typeface="Arial"/>
              <a:cs typeface="Arial"/>
              <a:sym typeface="Arial"/>
            </a:endParaRPr>
          </a:p>
        </p:txBody>
      </p:sp>
      <p:sp>
        <p:nvSpPr>
          <p:cNvPr id="24" name="Google Shape;1501;p30">
            <a:extLst>
              <a:ext uri="{FF2B5EF4-FFF2-40B4-BE49-F238E27FC236}">
                <a16:creationId xmlns:a16="http://schemas.microsoft.com/office/drawing/2014/main" id="{1F38494E-248C-254B-9B2B-26C73A0BD730}"/>
              </a:ext>
            </a:extLst>
          </p:cNvPr>
          <p:cNvSpPr/>
          <p:nvPr/>
        </p:nvSpPr>
        <p:spPr>
          <a:xfrm>
            <a:off x="9660818" y="2512880"/>
            <a:ext cx="1838591" cy="57707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dirty="0">
                <a:solidFill>
                  <a:srgbClr val="FFFFFF"/>
                </a:solidFill>
                <a:latin typeface="Calibri"/>
                <a:ea typeface="Calibri"/>
                <a:cs typeface="Calibri"/>
                <a:sym typeface="Calibri"/>
              </a:rPr>
              <a:t>Less Frequent Over Time</a:t>
            </a:r>
            <a:endParaRPr sz="1800" b="0" i="0" u="none" strike="noStrike" cap="none" dirty="0">
              <a:solidFill>
                <a:srgbClr val="FFFFFF"/>
              </a:solidFill>
              <a:latin typeface="Calibri"/>
              <a:ea typeface="Calibri"/>
              <a:cs typeface="Calibri"/>
              <a:sym typeface="Calibri"/>
            </a:endParaRPr>
          </a:p>
        </p:txBody>
      </p:sp>
      <p:cxnSp>
        <p:nvCxnSpPr>
          <p:cNvPr id="40" name="Google Shape;1063;p17">
            <a:extLst>
              <a:ext uri="{FF2B5EF4-FFF2-40B4-BE49-F238E27FC236}">
                <a16:creationId xmlns:a16="http://schemas.microsoft.com/office/drawing/2014/main" id="{B0778725-6812-204C-AA69-7543E2BDF30A}"/>
              </a:ext>
            </a:extLst>
          </p:cNvPr>
          <p:cNvCxnSpPr/>
          <p:nvPr/>
        </p:nvCxnSpPr>
        <p:spPr>
          <a:xfrm>
            <a:off x="6096000" y="1356058"/>
            <a:ext cx="0" cy="4801200"/>
          </a:xfrm>
          <a:prstGeom prst="straightConnector1">
            <a:avLst/>
          </a:prstGeom>
          <a:noFill/>
          <a:ln w="28575" cap="flat" cmpd="sng">
            <a:solidFill>
              <a:srgbClr val="002060"/>
            </a:solidFill>
            <a:prstDash val="solid"/>
            <a:miter lim="800000"/>
            <a:headEnd type="none" w="sm" len="sm"/>
            <a:tailEnd type="none" w="sm" len="sm"/>
          </a:ln>
        </p:spPr>
      </p:cxnSp>
      <p:sp>
        <p:nvSpPr>
          <p:cNvPr id="41" name="Google Shape;1501;p30">
            <a:extLst>
              <a:ext uri="{FF2B5EF4-FFF2-40B4-BE49-F238E27FC236}">
                <a16:creationId xmlns:a16="http://schemas.microsoft.com/office/drawing/2014/main" id="{458D124B-2EE1-E244-AE20-91D799414A92}"/>
              </a:ext>
            </a:extLst>
          </p:cNvPr>
          <p:cNvSpPr/>
          <p:nvPr/>
        </p:nvSpPr>
        <p:spPr>
          <a:xfrm>
            <a:off x="6933548" y="2512879"/>
            <a:ext cx="1838591" cy="577079"/>
          </a:xfrm>
          <a:prstGeom prst="rect">
            <a:avLst/>
          </a:prstGeom>
          <a:solidFill>
            <a:schemeClr val="accent3"/>
          </a:solidFill>
          <a:ln>
            <a:noFill/>
          </a:ln>
        </p:spPr>
        <p:txBody>
          <a:bodyPr spcFirstLastPara="1" wrap="square" lIns="91425" tIns="45700" rIns="91425" bIns="45700" anchor="ctr" anchorCtr="0">
            <a:noAutofit/>
          </a:bodyPr>
          <a:lstStyle/>
          <a:p>
            <a:pPr lvl="0" algn="ctr">
              <a:buClr>
                <a:srgbClr val="000000"/>
              </a:buClr>
              <a:buSzPts val="1100"/>
            </a:pPr>
            <a:r>
              <a:rPr lang="en-US" dirty="0">
                <a:solidFill>
                  <a:srgbClr val="FFFFFF"/>
                </a:solidFill>
                <a:ea typeface="Calibri"/>
                <a:cs typeface="Calibri"/>
                <a:sym typeface="Calibri"/>
              </a:rPr>
              <a:t>More Frequent Over Time</a:t>
            </a:r>
          </a:p>
        </p:txBody>
      </p:sp>
      <p:sp>
        <p:nvSpPr>
          <p:cNvPr id="38" name="TextBox 37">
            <a:extLst>
              <a:ext uri="{FF2B5EF4-FFF2-40B4-BE49-F238E27FC236}">
                <a16:creationId xmlns:a16="http://schemas.microsoft.com/office/drawing/2014/main" id="{14207884-1070-A14A-A3EF-399CE20104E4}"/>
              </a:ext>
            </a:extLst>
          </p:cNvPr>
          <p:cNvSpPr txBox="1"/>
          <p:nvPr/>
        </p:nvSpPr>
        <p:spPr>
          <a:xfrm>
            <a:off x="686894" y="1818841"/>
            <a:ext cx="4883019" cy="4247317"/>
          </a:xfrm>
          <a:prstGeom prst="rect">
            <a:avLst/>
          </a:prstGeom>
          <a:noFill/>
        </p:spPr>
        <p:txBody>
          <a:bodyPr wrap="square" rtlCol="0">
            <a:spAutoFit/>
          </a:bodyPr>
          <a:lstStyle/>
          <a:p>
            <a:pPr marL="285750" indent="-285750">
              <a:buFont typeface="Arial" panose="020B0604020202020204" pitchFamily="34" charset="0"/>
              <a:buChar char="•"/>
            </a:pPr>
            <a:r>
              <a:rPr lang="en-US" sz="3600" dirty="0"/>
              <a:t>Use of Regression Models and Equations</a:t>
            </a:r>
          </a:p>
          <a:p>
            <a:endParaRPr lang="en-US" sz="3600" dirty="0"/>
          </a:p>
          <a:p>
            <a:pPr marL="285750" indent="-285750">
              <a:buFont typeface="Arial" panose="020B0604020202020204" pitchFamily="34" charset="0"/>
              <a:buChar char="•"/>
            </a:pPr>
            <a:r>
              <a:rPr lang="en-US" sz="3600" dirty="0"/>
              <a:t>Observe changes in the focus of United Nation’s priorities</a:t>
            </a:r>
          </a:p>
          <a:p>
            <a:endParaRPr lang="en-US" dirty="0"/>
          </a:p>
          <a:p>
            <a:endParaRPr lang="en-US" dirty="0"/>
          </a:p>
          <a:p>
            <a:endParaRPr lang="en-US" dirty="0"/>
          </a:p>
        </p:txBody>
      </p:sp>
      <p:sp>
        <p:nvSpPr>
          <p:cNvPr id="43" name="Google Shape;1497;p30">
            <a:extLst>
              <a:ext uri="{FF2B5EF4-FFF2-40B4-BE49-F238E27FC236}">
                <a16:creationId xmlns:a16="http://schemas.microsoft.com/office/drawing/2014/main" id="{68342A8B-9448-1A45-8C13-651E2CC733AF}"/>
              </a:ext>
            </a:extLst>
          </p:cNvPr>
          <p:cNvSpPr/>
          <p:nvPr/>
        </p:nvSpPr>
        <p:spPr>
          <a:xfrm rot="5400000">
            <a:off x="9961424" y="4497046"/>
            <a:ext cx="2419918" cy="718306"/>
          </a:xfrm>
          <a:prstGeom prst="rect">
            <a:avLst/>
          </a:prstGeom>
          <a:solidFill>
            <a:schemeClr val="accent1"/>
          </a:solidFill>
          <a:ln>
            <a:noFill/>
          </a:ln>
        </p:spPr>
        <p:txBody>
          <a:bodyPr spcFirstLastPara="1" wrap="square" lIns="91425" tIns="45700" rIns="91425" bIns="45700" anchor="ctr" anchorCtr="0">
            <a:noAutofit/>
          </a:bodyPr>
          <a:lstStyle/>
          <a:p>
            <a:pPr lvl="0" algn="ctr">
              <a:buClr>
                <a:srgbClr val="000000"/>
              </a:buClr>
              <a:buSzPts val="1100"/>
            </a:pPr>
            <a:r>
              <a:rPr lang="en-US" dirty="0">
                <a:solidFill>
                  <a:srgbClr val="FFFFFF"/>
                </a:solidFill>
                <a:ea typeface="Calibri"/>
                <a:cs typeface="Calibri"/>
                <a:sym typeface="Calibri"/>
              </a:rPr>
              <a:t>Peace</a:t>
            </a:r>
            <a:endParaRPr sz="1800" b="0" i="0" u="none" strike="noStrike" cap="none" dirty="0">
              <a:solidFill>
                <a:srgbClr val="FFFFFF"/>
              </a:solidFill>
              <a:latin typeface="Calibri"/>
              <a:ea typeface="Calibri"/>
              <a:cs typeface="Calibri"/>
              <a:sym typeface="Calibri"/>
            </a:endParaRPr>
          </a:p>
        </p:txBody>
      </p:sp>
      <p:sp>
        <p:nvSpPr>
          <p:cNvPr id="44" name="Google Shape;1497;p30">
            <a:extLst>
              <a:ext uri="{FF2B5EF4-FFF2-40B4-BE49-F238E27FC236}">
                <a16:creationId xmlns:a16="http://schemas.microsoft.com/office/drawing/2014/main" id="{DAB20400-9F95-2F42-884A-8F41B54EA1B5}"/>
              </a:ext>
            </a:extLst>
          </p:cNvPr>
          <p:cNvSpPr/>
          <p:nvPr/>
        </p:nvSpPr>
        <p:spPr>
          <a:xfrm rot="5400000">
            <a:off x="6642885" y="4497046"/>
            <a:ext cx="2419918" cy="718306"/>
          </a:xfrm>
          <a:prstGeom prst="rect">
            <a:avLst/>
          </a:prstGeom>
          <a:solidFill>
            <a:schemeClr val="accent1"/>
          </a:solidFill>
          <a:ln>
            <a:noFill/>
          </a:ln>
        </p:spPr>
        <p:txBody>
          <a:bodyPr spcFirstLastPara="1" wrap="square" lIns="91425" tIns="45700" rIns="91425" bIns="45700" anchor="ctr" anchorCtr="0">
            <a:noAutofit/>
          </a:bodyPr>
          <a:lstStyle/>
          <a:p>
            <a:pPr lvl="0" algn="ctr">
              <a:buClr>
                <a:srgbClr val="000000"/>
              </a:buClr>
              <a:buSzPts val="1100"/>
            </a:pPr>
            <a:r>
              <a:rPr lang="en-US" dirty="0">
                <a:solidFill>
                  <a:srgbClr val="FFFFFF"/>
                </a:solidFill>
                <a:ea typeface="Calibri"/>
                <a:cs typeface="Calibri"/>
                <a:sym typeface="Calibri"/>
              </a:rPr>
              <a:t>Terrorism</a:t>
            </a:r>
            <a:endParaRPr sz="1800" b="0" i="0" u="none" strike="noStrike" cap="none" dirty="0">
              <a:solidFill>
                <a:srgbClr val="FFFFFF"/>
              </a:solidFill>
              <a:latin typeface="Calibri"/>
              <a:ea typeface="Calibri"/>
              <a:cs typeface="Calibri"/>
              <a:sym typeface="Calibri"/>
            </a:endParaRPr>
          </a:p>
        </p:txBody>
      </p:sp>
      <p:cxnSp>
        <p:nvCxnSpPr>
          <p:cNvPr id="46" name="Elbow Connector 45">
            <a:extLst>
              <a:ext uri="{FF2B5EF4-FFF2-40B4-BE49-F238E27FC236}">
                <a16:creationId xmlns:a16="http://schemas.microsoft.com/office/drawing/2014/main" id="{76EFA5B3-C4AC-9B40-B653-602146CC7093}"/>
              </a:ext>
            </a:extLst>
          </p:cNvPr>
          <p:cNvCxnSpPr>
            <a:cxnSpLocks/>
            <a:stCxn id="23" idx="2"/>
            <a:endCxn id="41" idx="0"/>
          </p:cNvCxnSpPr>
          <p:nvPr/>
        </p:nvCxnSpPr>
        <p:spPr>
          <a:xfrm rot="5400000">
            <a:off x="8256522" y="1552921"/>
            <a:ext cx="556280" cy="13636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EC586DCE-A9FC-EB4D-8000-74A96D95937B}"/>
              </a:ext>
            </a:extLst>
          </p:cNvPr>
          <p:cNvCxnSpPr>
            <a:stCxn id="23" idx="2"/>
            <a:endCxn id="24" idx="0"/>
          </p:cNvCxnSpPr>
          <p:nvPr/>
        </p:nvCxnSpPr>
        <p:spPr>
          <a:xfrm rot="16200000" flipH="1">
            <a:off x="9620157" y="1552922"/>
            <a:ext cx="556281" cy="13636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CCF4EB65-896B-4F44-9051-EE5174627BD8}"/>
              </a:ext>
            </a:extLst>
          </p:cNvPr>
          <p:cNvCxnSpPr>
            <a:stCxn id="24" idx="2"/>
            <a:endCxn id="20" idx="1"/>
          </p:cNvCxnSpPr>
          <p:nvPr/>
        </p:nvCxnSpPr>
        <p:spPr>
          <a:xfrm rot="5400000">
            <a:off x="10021903" y="3088028"/>
            <a:ext cx="556281" cy="5601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77E869A4-19CC-094F-8F35-7A37621A37F6}"/>
              </a:ext>
            </a:extLst>
          </p:cNvPr>
          <p:cNvCxnSpPr>
            <a:stCxn id="24" idx="2"/>
            <a:endCxn id="43" idx="1"/>
          </p:cNvCxnSpPr>
          <p:nvPr/>
        </p:nvCxnSpPr>
        <p:spPr>
          <a:xfrm rot="16200000" flipH="1">
            <a:off x="10597608" y="3072464"/>
            <a:ext cx="556281" cy="5912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3F20150-1387-5A48-9CB1-BF012F0277ED}"/>
              </a:ext>
            </a:extLst>
          </p:cNvPr>
          <p:cNvCxnSpPr>
            <a:stCxn id="41" idx="2"/>
            <a:endCxn id="44" idx="1"/>
          </p:cNvCxnSpPr>
          <p:nvPr/>
        </p:nvCxnSpPr>
        <p:spPr>
          <a:xfrm>
            <a:off x="7852844" y="3089958"/>
            <a:ext cx="0" cy="556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Google Shape;1064;p17">
            <a:extLst>
              <a:ext uri="{FF2B5EF4-FFF2-40B4-BE49-F238E27FC236}">
                <a16:creationId xmlns:a16="http://schemas.microsoft.com/office/drawing/2014/main" id="{ED7EA198-9B0E-E348-87D9-E1966A8B1B7F}"/>
              </a:ext>
            </a:extLst>
          </p:cNvPr>
          <p:cNvCxnSpPr/>
          <p:nvPr/>
        </p:nvCxnSpPr>
        <p:spPr>
          <a:xfrm>
            <a:off x="6096000" y="1356058"/>
            <a:ext cx="0" cy="4801200"/>
          </a:xfrm>
          <a:prstGeom prst="straightConnector1">
            <a:avLst/>
          </a:prstGeom>
          <a:noFill/>
          <a:ln w="28575" cap="flat" cmpd="sng">
            <a:solidFill>
              <a:srgbClr val="002060"/>
            </a:solidFill>
            <a:prstDash val="dash"/>
            <a:miter lim="800000"/>
            <a:headEnd type="none" w="sm" len="sm"/>
            <a:tailEnd type="none" w="sm" len="sm"/>
          </a:ln>
        </p:spPr>
      </p:cxnSp>
    </p:spTree>
    <p:extLst>
      <p:ext uri="{BB962C8B-B14F-4D97-AF65-F5344CB8AC3E}">
        <p14:creationId xmlns:p14="http://schemas.microsoft.com/office/powerpoint/2010/main" val="315062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Visualizations            </a:t>
            </a:r>
            <a:r>
              <a:rPr lang="en-US" sz="1600" dirty="0">
                <a:solidFill>
                  <a:schemeClr val="accent1"/>
                </a:solidFill>
              </a:rPr>
              <a:t> Results             </a:t>
            </a:r>
            <a:r>
              <a:rPr lang="en-US" sz="1600" dirty="0">
                <a:solidFill>
                  <a:schemeClr val="bg1"/>
                </a:solidFill>
              </a:rPr>
              <a:t>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14</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C307B5F0-A4B6-4A48-A33B-F09AF4206D68}"/>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F1FDD7E-E1E8-704F-ABFF-07AA717F42AC}"/>
              </a:ext>
            </a:extLst>
          </p:cNvPr>
          <p:cNvSpPr>
            <a:spLocks noGrp="1"/>
          </p:cNvSpPr>
          <p:nvPr>
            <p:ph type="title"/>
          </p:nvPr>
        </p:nvSpPr>
        <p:spPr>
          <a:xfrm>
            <a:off x="655783" y="30495"/>
            <a:ext cx="10515600" cy="1325563"/>
          </a:xfrm>
        </p:spPr>
        <p:txBody>
          <a:bodyPr/>
          <a:lstStyle/>
          <a:p>
            <a:r>
              <a:rPr lang="en-US" dirty="0"/>
              <a:t>“Nuclear”</a:t>
            </a:r>
          </a:p>
        </p:txBody>
      </p:sp>
      <p:pic>
        <p:nvPicPr>
          <p:cNvPr id="6" name="Picture 5">
            <a:extLst>
              <a:ext uri="{FF2B5EF4-FFF2-40B4-BE49-F238E27FC236}">
                <a16:creationId xmlns:a16="http://schemas.microsoft.com/office/drawing/2014/main" id="{1A90BE39-7AE4-FF4F-9846-CD12AF089A60}"/>
              </a:ext>
            </a:extLst>
          </p:cNvPr>
          <p:cNvPicPr>
            <a:picLocks noChangeAspect="1"/>
          </p:cNvPicPr>
          <p:nvPr/>
        </p:nvPicPr>
        <p:blipFill>
          <a:blip r:embed="rId4"/>
          <a:stretch>
            <a:fillRect/>
          </a:stretch>
        </p:blipFill>
        <p:spPr>
          <a:xfrm>
            <a:off x="17191" y="3331903"/>
            <a:ext cx="3938235" cy="2805867"/>
          </a:xfrm>
          <a:prstGeom prst="rect">
            <a:avLst/>
          </a:prstGeom>
        </p:spPr>
      </p:pic>
      <p:pic>
        <p:nvPicPr>
          <p:cNvPr id="13" name="Picture 12">
            <a:extLst>
              <a:ext uri="{FF2B5EF4-FFF2-40B4-BE49-F238E27FC236}">
                <a16:creationId xmlns:a16="http://schemas.microsoft.com/office/drawing/2014/main" id="{9AF1578D-EA05-6140-8CFB-7B1E06EE3125}"/>
              </a:ext>
            </a:extLst>
          </p:cNvPr>
          <p:cNvPicPr>
            <a:picLocks noChangeAspect="1"/>
          </p:cNvPicPr>
          <p:nvPr/>
        </p:nvPicPr>
        <p:blipFill>
          <a:blip r:embed="rId5"/>
          <a:stretch>
            <a:fillRect/>
          </a:stretch>
        </p:blipFill>
        <p:spPr>
          <a:xfrm>
            <a:off x="4016319" y="3331902"/>
            <a:ext cx="3938235" cy="2805867"/>
          </a:xfrm>
          <a:prstGeom prst="rect">
            <a:avLst/>
          </a:prstGeom>
        </p:spPr>
      </p:pic>
      <p:pic>
        <p:nvPicPr>
          <p:cNvPr id="14" name="Picture 13">
            <a:extLst>
              <a:ext uri="{FF2B5EF4-FFF2-40B4-BE49-F238E27FC236}">
                <a16:creationId xmlns:a16="http://schemas.microsoft.com/office/drawing/2014/main" id="{9D7DE629-5E35-FC4F-A8D2-A5E0FE8B7CB4}"/>
              </a:ext>
            </a:extLst>
          </p:cNvPr>
          <p:cNvPicPr>
            <a:picLocks noChangeAspect="1"/>
          </p:cNvPicPr>
          <p:nvPr/>
        </p:nvPicPr>
        <p:blipFill>
          <a:blip r:embed="rId6"/>
          <a:stretch>
            <a:fillRect/>
          </a:stretch>
        </p:blipFill>
        <p:spPr>
          <a:xfrm>
            <a:off x="8015448" y="3331902"/>
            <a:ext cx="3996100" cy="2847094"/>
          </a:xfrm>
          <a:prstGeom prst="rect">
            <a:avLst/>
          </a:prstGeom>
        </p:spPr>
      </p:pic>
      <p:pic>
        <p:nvPicPr>
          <p:cNvPr id="15" name="Picture 14">
            <a:extLst>
              <a:ext uri="{FF2B5EF4-FFF2-40B4-BE49-F238E27FC236}">
                <a16:creationId xmlns:a16="http://schemas.microsoft.com/office/drawing/2014/main" id="{0B4A046D-6AB7-6F44-9DD1-77B06C8BF197}"/>
              </a:ext>
            </a:extLst>
          </p:cNvPr>
          <p:cNvPicPr>
            <a:picLocks noChangeAspect="1"/>
          </p:cNvPicPr>
          <p:nvPr/>
        </p:nvPicPr>
        <p:blipFill>
          <a:blip r:embed="rId7"/>
          <a:stretch>
            <a:fillRect/>
          </a:stretch>
        </p:blipFill>
        <p:spPr>
          <a:xfrm>
            <a:off x="4670829" y="1290538"/>
            <a:ext cx="2485505" cy="841248"/>
          </a:xfrm>
          <a:prstGeom prst="rect">
            <a:avLst/>
          </a:prstGeom>
        </p:spPr>
      </p:pic>
      <p:sp>
        <p:nvSpPr>
          <p:cNvPr id="16" name="TextBox 15">
            <a:extLst>
              <a:ext uri="{FF2B5EF4-FFF2-40B4-BE49-F238E27FC236}">
                <a16:creationId xmlns:a16="http://schemas.microsoft.com/office/drawing/2014/main" id="{E7695E47-F6CC-5F4A-ABD2-2083EB64B053}"/>
              </a:ext>
            </a:extLst>
          </p:cNvPr>
          <p:cNvSpPr txBox="1"/>
          <p:nvPr/>
        </p:nvSpPr>
        <p:spPr>
          <a:xfrm>
            <a:off x="4457094" y="2776600"/>
            <a:ext cx="2912977" cy="369332"/>
          </a:xfrm>
          <a:prstGeom prst="rect">
            <a:avLst/>
          </a:prstGeom>
          <a:noFill/>
        </p:spPr>
        <p:txBody>
          <a:bodyPr wrap="none" rtlCol="0">
            <a:spAutoFit/>
          </a:bodyPr>
          <a:lstStyle/>
          <a:p>
            <a:r>
              <a:rPr lang="en-US" dirty="0"/>
              <a:t>Nuclear: y = 3201.23 + -1.58x</a:t>
            </a:r>
          </a:p>
        </p:txBody>
      </p:sp>
      <p:sp>
        <p:nvSpPr>
          <p:cNvPr id="21" name="Google Shape;1056;p17">
            <a:extLst>
              <a:ext uri="{FF2B5EF4-FFF2-40B4-BE49-F238E27FC236}">
                <a16:creationId xmlns:a16="http://schemas.microsoft.com/office/drawing/2014/main" id="{7F5CF674-7FEC-9A47-A507-093DC5A05195}"/>
              </a:ext>
            </a:extLst>
          </p:cNvPr>
          <p:cNvSpPr/>
          <p:nvPr/>
        </p:nvSpPr>
        <p:spPr>
          <a:xfrm rot="10800000">
            <a:off x="4873783" y="2349431"/>
            <a:ext cx="2079600" cy="241200"/>
          </a:xfrm>
          <a:prstGeom prst="triangle">
            <a:avLst>
              <a:gd name="adj" fmla="val 50000"/>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D3F8A4B6-7AAB-C54A-9943-0E44CFD85BA3}"/>
              </a:ext>
            </a:extLst>
          </p:cNvPr>
          <p:cNvSpPr txBox="1"/>
          <p:nvPr/>
        </p:nvSpPr>
        <p:spPr>
          <a:xfrm>
            <a:off x="3207026" y="1802296"/>
            <a:ext cx="184731" cy="369332"/>
          </a:xfrm>
          <a:prstGeom prst="rect">
            <a:avLst/>
          </a:prstGeom>
          <a:noFill/>
        </p:spPr>
        <p:txBody>
          <a:bodyPr wrap="none" rtlCol="0">
            <a:spAutoFit/>
          </a:bodyPr>
          <a:lstStyle/>
          <a:p>
            <a:endParaRPr lang="en-US" dirty="0"/>
          </a:p>
        </p:txBody>
      </p:sp>
      <p:pic>
        <p:nvPicPr>
          <p:cNvPr id="22530" name="Picture 2" descr="Nuclear Icon | Line Iconset | IconsMind">
            <a:extLst>
              <a:ext uri="{FF2B5EF4-FFF2-40B4-BE49-F238E27FC236}">
                <a16:creationId xmlns:a16="http://schemas.microsoft.com/office/drawing/2014/main" id="{46FBBD5D-56A0-E841-AFDC-50DA1A284A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8852" y="1527409"/>
            <a:ext cx="1208753" cy="12087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rrow, decrease, downward, loss icon - Download on Iconfinder">
            <a:extLst>
              <a:ext uri="{FF2B5EF4-FFF2-40B4-BE49-F238E27FC236}">
                <a16:creationId xmlns:a16="http://schemas.microsoft.com/office/drawing/2014/main" id="{D075AEC7-DD88-4847-B786-D6C33D9A0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4613" y="1363601"/>
            <a:ext cx="1536367" cy="153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67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Visualizations            </a:t>
            </a:r>
            <a:r>
              <a:rPr lang="en-US" sz="1600" dirty="0">
                <a:solidFill>
                  <a:schemeClr val="accent1"/>
                </a:solidFill>
              </a:rPr>
              <a:t> Results             </a:t>
            </a:r>
            <a:r>
              <a:rPr lang="en-US" sz="1600" dirty="0">
                <a:solidFill>
                  <a:schemeClr val="bg1"/>
                </a:solidFill>
              </a:rPr>
              <a:t>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15</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C307B5F0-A4B6-4A48-A33B-F09AF4206D68}"/>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F1FDD7E-E1E8-704F-ABFF-07AA717F42AC}"/>
              </a:ext>
            </a:extLst>
          </p:cNvPr>
          <p:cNvSpPr>
            <a:spLocks noGrp="1"/>
          </p:cNvSpPr>
          <p:nvPr>
            <p:ph type="title"/>
          </p:nvPr>
        </p:nvSpPr>
        <p:spPr>
          <a:xfrm>
            <a:off x="655783" y="30495"/>
            <a:ext cx="10515600" cy="1325563"/>
          </a:xfrm>
        </p:spPr>
        <p:txBody>
          <a:bodyPr/>
          <a:lstStyle/>
          <a:p>
            <a:r>
              <a:rPr lang="en-US" dirty="0"/>
              <a:t>“Terrorism”</a:t>
            </a:r>
          </a:p>
        </p:txBody>
      </p:sp>
      <p:pic>
        <p:nvPicPr>
          <p:cNvPr id="11" name="Picture 10">
            <a:extLst>
              <a:ext uri="{FF2B5EF4-FFF2-40B4-BE49-F238E27FC236}">
                <a16:creationId xmlns:a16="http://schemas.microsoft.com/office/drawing/2014/main" id="{4D02A7EC-A7DC-B644-9392-B92401AA1E27}"/>
              </a:ext>
            </a:extLst>
          </p:cNvPr>
          <p:cNvPicPr>
            <a:picLocks noChangeAspect="1"/>
          </p:cNvPicPr>
          <p:nvPr/>
        </p:nvPicPr>
        <p:blipFill>
          <a:blip r:embed="rId4"/>
          <a:stretch>
            <a:fillRect/>
          </a:stretch>
        </p:blipFill>
        <p:spPr>
          <a:xfrm>
            <a:off x="3963253" y="3365911"/>
            <a:ext cx="3830789" cy="2729316"/>
          </a:xfrm>
          <a:prstGeom prst="rect">
            <a:avLst/>
          </a:prstGeom>
        </p:spPr>
      </p:pic>
      <p:pic>
        <p:nvPicPr>
          <p:cNvPr id="12" name="Picture 11">
            <a:extLst>
              <a:ext uri="{FF2B5EF4-FFF2-40B4-BE49-F238E27FC236}">
                <a16:creationId xmlns:a16="http://schemas.microsoft.com/office/drawing/2014/main" id="{7AB6D6B3-26F5-8C4D-9AE0-73116ED0FBD6}"/>
              </a:ext>
            </a:extLst>
          </p:cNvPr>
          <p:cNvPicPr>
            <a:picLocks noChangeAspect="1"/>
          </p:cNvPicPr>
          <p:nvPr/>
        </p:nvPicPr>
        <p:blipFill>
          <a:blip r:embed="rId5"/>
          <a:stretch>
            <a:fillRect/>
          </a:stretch>
        </p:blipFill>
        <p:spPr>
          <a:xfrm>
            <a:off x="7864361" y="3333220"/>
            <a:ext cx="3919339" cy="2792405"/>
          </a:xfrm>
          <a:prstGeom prst="rect">
            <a:avLst/>
          </a:prstGeom>
        </p:spPr>
      </p:pic>
      <p:pic>
        <p:nvPicPr>
          <p:cNvPr id="13" name="Picture 12">
            <a:extLst>
              <a:ext uri="{FF2B5EF4-FFF2-40B4-BE49-F238E27FC236}">
                <a16:creationId xmlns:a16="http://schemas.microsoft.com/office/drawing/2014/main" id="{10C644A4-D309-954F-89BA-6E3E2A9788DC}"/>
              </a:ext>
            </a:extLst>
          </p:cNvPr>
          <p:cNvPicPr>
            <a:picLocks noChangeAspect="1"/>
          </p:cNvPicPr>
          <p:nvPr/>
        </p:nvPicPr>
        <p:blipFill>
          <a:blip r:embed="rId6"/>
          <a:stretch>
            <a:fillRect/>
          </a:stretch>
        </p:blipFill>
        <p:spPr>
          <a:xfrm>
            <a:off x="62145" y="3365912"/>
            <a:ext cx="3830789" cy="2729315"/>
          </a:xfrm>
          <a:prstGeom prst="rect">
            <a:avLst/>
          </a:prstGeom>
        </p:spPr>
      </p:pic>
      <p:pic>
        <p:nvPicPr>
          <p:cNvPr id="14" name="Picture 13">
            <a:extLst>
              <a:ext uri="{FF2B5EF4-FFF2-40B4-BE49-F238E27FC236}">
                <a16:creationId xmlns:a16="http://schemas.microsoft.com/office/drawing/2014/main" id="{CE16A148-B852-FA45-B6A4-3AC79AD989B0}"/>
              </a:ext>
            </a:extLst>
          </p:cNvPr>
          <p:cNvPicPr>
            <a:picLocks noChangeAspect="1"/>
          </p:cNvPicPr>
          <p:nvPr/>
        </p:nvPicPr>
        <p:blipFill>
          <a:blip r:embed="rId7"/>
          <a:stretch>
            <a:fillRect/>
          </a:stretch>
        </p:blipFill>
        <p:spPr>
          <a:xfrm>
            <a:off x="4670829" y="1290537"/>
            <a:ext cx="2476500" cy="838200"/>
          </a:xfrm>
          <a:prstGeom prst="rect">
            <a:avLst/>
          </a:prstGeom>
        </p:spPr>
      </p:pic>
      <p:sp>
        <p:nvSpPr>
          <p:cNvPr id="21" name="TextBox 20">
            <a:extLst>
              <a:ext uri="{FF2B5EF4-FFF2-40B4-BE49-F238E27FC236}">
                <a16:creationId xmlns:a16="http://schemas.microsoft.com/office/drawing/2014/main" id="{316DE7F2-FD69-4F49-8104-32019600E0C7}"/>
              </a:ext>
            </a:extLst>
          </p:cNvPr>
          <p:cNvSpPr txBox="1"/>
          <p:nvPr/>
        </p:nvSpPr>
        <p:spPr>
          <a:xfrm>
            <a:off x="4383693" y="2797756"/>
            <a:ext cx="3050772" cy="369332"/>
          </a:xfrm>
          <a:prstGeom prst="rect">
            <a:avLst/>
          </a:prstGeom>
          <a:noFill/>
        </p:spPr>
        <p:txBody>
          <a:bodyPr wrap="none" rtlCol="0">
            <a:spAutoFit/>
          </a:bodyPr>
          <a:lstStyle/>
          <a:p>
            <a:r>
              <a:rPr lang="en-US" dirty="0">
                <a:solidFill>
                  <a:srgbClr val="000000"/>
                </a:solidFill>
                <a:latin typeface="Times New Roman" panose="02020603050405020304" pitchFamily="18" charset="0"/>
              </a:rPr>
              <a:t>Terrorism: y = -691.57 + 0.35x</a:t>
            </a:r>
            <a:endParaRPr lang="en-US" dirty="0"/>
          </a:p>
        </p:txBody>
      </p:sp>
      <p:sp>
        <p:nvSpPr>
          <p:cNvPr id="22" name="Google Shape;1056;p17">
            <a:extLst>
              <a:ext uri="{FF2B5EF4-FFF2-40B4-BE49-F238E27FC236}">
                <a16:creationId xmlns:a16="http://schemas.microsoft.com/office/drawing/2014/main" id="{FF22C9F0-440A-914D-8E82-6DFCD4B46591}"/>
              </a:ext>
            </a:extLst>
          </p:cNvPr>
          <p:cNvSpPr/>
          <p:nvPr/>
        </p:nvSpPr>
        <p:spPr>
          <a:xfrm rot="10800000">
            <a:off x="4873783" y="2349431"/>
            <a:ext cx="2079600" cy="241200"/>
          </a:xfrm>
          <a:prstGeom prst="triangle">
            <a:avLst>
              <a:gd name="adj" fmla="val 50000"/>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23556" name="Picture 4" descr="Involved In Terrorism Svg Png Icon Free Download (#365151) -  OnlineWebFonts.COM">
            <a:extLst>
              <a:ext uri="{FF2B5EF4-FFF2-40B4-BE49-F238E27FC236}">
                <a16:creationId xmlns:a16="http://schemas.microsoft.com/office/drawing/2014/main" id="{8F7900FB-4960-7A44-810A-94FE87E4D2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1125" y="1426863"/>
            <a:ext cx="1289554" cy="13000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Arrow, decrease, downward, loss icon - Download on Iconfinder">
            <a:extLst>
              <a:ext uri="{FF2B5EF4-FFF2-40B4-BE49-F238E27FC236}">
                <a16:creationId xmlns:a16="http://schemas.microsoft.com/office/drawing/2014/main" id="{116ADD55-927A-3C4D-8CD5-AC205FD251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7242606">
            <a:off x="8874613" y="1363601"/>
            <a:ext cx="1536367" cy="153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872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Visualizations            </a:t>
            </a:r>
            <a:r>
              <a:rPr lang="en-US" sz="1600" dirty="0">
                <a:solidFill>
                  <a:schemeClr val="accent1"/>
                </a:solidFill>
              </a:rPr>
              <a:t> Results             </a:t>
            </a:r>
            <a:r>
              <a:rPr lang="en-US" sz="1600" dirty="0">
                <a:solidFill>
                  <a:schemeClr val="bg1"/>
                </a:solidFill>
              </a:rPr>
              <a:t>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16</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C307B5F0-A4B6-4A48-A33B-F09AF4206D68}"/>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F1FDD7E-E1E8-704F-ABFF-07AA717F42AC}"/>
              </a:ext>
            </a:extLst>
          </p:cNvPr>
          <p:cNvSpPr>
            <a:spLocks noGrp="1"/>
          </p:cNvSpPr>
          <p:nvPr>
            <p:ph type="title"/>
          </p:nvPr>
        </p:nvSpPr>
        <p:spPr>
          <a:xfrm>
            <a:off x="655783" y="30495"/>
            <a:ext cx="10515600" cy="1325563"/>
          </a:xfrm>
        </p:spPr>
        <p:txBody>
          <a:bodyPr/>
          <a:lstStyle/>
          <a:p>
            <a:r>
              <a:rPr lang="en-US" dirty="0"/>
              <a:t>“Peace”</a:t>
            </a:r>
          </a:p>
        </p:txBody>
      </p:sp>
      <p:pic>
        <p:nvPicPr>
          <p:cNvPr id="2" name="Picture 1">
            <a:extLst>
              <a:ext uri="{FF2B5EF4-FFF2-40B4-BE49-F238E27FC236}">
                <a16:creationId xmlns:a16="http://schemas.microsoft.com/office/drawing/2014/main" id="{1D345189-4146-194E-A092-B5F580E57290}"/>
              </a:ext>
            </a:extLst>
          </p:cNvPr>
          <p:cNvPicPr>
            <a:picLocks noChangeAspect="1"/>
          </p:cNvPicPr>
          <p:nvPr/>
        </p:nvPicPr>
        <p:blipFill>
          <a:blip r:embed="rId4"/>
          <a:stretch>
            <a:fillRect/>
          </a:stretch>
        </p:blipFill>
        <p:spPr>
          <a:xfrm>
            <a:off x="0" y="3317490"/>
            <a:ext cx="3936661" cy="2804746"/>
          </a:xfrm>
          <a:prstGeom prst="rect">
            <a:avLst/>
          </a:prstGeom>
        </p:spPr>
      </p:pic>
      <p:pic>
        <p:nvPicPr>
          <p:cNvPr id="3" name="Picture 2">
            <a:extLst>
              <a:ext uri="{FF2B5EF4-FFF2-40B4-BE49-F238E27FC236}">
                <a16:creationId xmlns:a16="http://schemas.microsoft.com/office/drawing/2014/main" id="{B370EBBB-55B7-6F43-A552-43B54E5134D5}"/>
              </a:ext>
            </a:extLst>
          </p:cNvPr>
          <p:cNvPicPr>
            <a:picLocks noChangeAspect="1"/>
          </p:cNvPicPr>
          <p:nvPr/>
        </p:nvPicPr>
        <p:blipFill>
          <a:blip r:embed="rId5"/>
          <a:stretch>
            <a:fillRect/>
          </a:stretch>
        </p:blipFill>
        <p:spPr>
          <a:xfrm>
            <a:off x="3936661" y="3317490"/>
            <a:ext cx="3986113" cy="2839979"/>
          </a:xfrm>
          <a:prstGeom prst="rect">
            <a:avLst/>
          </a:prstGeom>
        </p:spPr>
      </p:pic>
      <p:pic>
        <p:nvPicPr>
          <p:cNvPr id="6" name="Picture 5">
            <a:extLst>
              <a:ext uri="{FF2B5EF4-FFF2-40B4-BE49-F238E27FC236}">
                <a16:creationId xmlns:a16="http://schemas.microsoft.com/office/drawing/2014/main" id="{40B64F79-276C-3649-A39B-CC5EFEA2A4EE}"/>
              </a:ext>
            </a:extLst>
          </p:cNvPr>
          <p:cNvPicPr>
            <a:picLocks noChangeAspect="1"/>
          </p:cNvPicPr>
          <p:nvPr/>
        </p:nvPicPr>
        <p:blipFill>
          <a:blip r:embed="rId6"/>
          <a:stretch>
            <a:fillRect/>
          </a:stretch>
        </p:blipFill>
        <p:spPr>
          <a:xfrm>
            <a:off x="7893486" y="3295213"/>
            <a:ext cx="4071774" cy="2901009"/>
          </a:xfrm>
          <a:prstGeom prst="rect">
            <a:avLst/>
          </a:prstGeom>
        </p:spPr>
      </p:pic>
      <p:pic>
        <p:nvPicPr>
          <p:cNvPr id="14" name="Picture 13">
            <a:extLst>
              <a:ext uri="{FF2B5EF4-FFF2-40B4-BE49-F238E27FC236}">
                <a16:creationId xmlns:a16="http://schemas.microsoft.com/office/drawing/2014/main" id="{492895A3-3D9E-FA4D-BAF0-8E6E005A0E1A}"/>
              </a:ext>
            </a:extLst>
          </p:cNvPr>
          <p:cNvPicPr>
            <a:picLocks noChangeAspect="1"/>
          </p:cNvPicPr>
          <p:nvPr/>
        </p:nvPicPr>
        <p:blipFill>
          <a:blip r:embed="rId7"/>
          <a:stretch>
            <a:fillRect/>
          </a:stretch>
        </p:blipFill>
        <p:spPr>
          <a:xfrm>
            <a:off x="4670829" y="1297607"/>
            <a:ext cx="2485505" cy="841248"/>
          </a:xfrm>
          <a:prstGeom prst="rect">
            <a:avLst/>
          </a:prstGeom>
        </p:spPr>
      </p:pic>
      <p:sp>
        <p:nvSpPr>
          <p:cNvPr id="22" name="TextBox 21">
            <a:extLst>
              <a:ext uri="{FF2B5EF4-FFF2-40B4-BE49-F238E27FC236}">
                <a16:creationId xmlns:a16="http://schemas.microsoft.com/office/drawing/2014/main" id="{F64A7212-720F-E041-A000-499D53DB39B1}"/>
              </a:ext>
            </a:extLst>
          </p:cNvPr>
          <p:cNvSpPr txBox="1"/>
          <p:nvPr/>
        </p:nvSpPr>
        <p:spPr>
          <a:xfrm>
            <a:off x="4544360" y="2782336"/>
            <a:ext cx="2738442" cy="369332"/>
          </a:xfrm>
          <a:prstGeom prst="rect">
            <a:avLst/>
          </a:prstGeom>
          <a:noFill/>
        </p:spPr>
        <p:txBody>
          <a:bodyPr wrap="none" rtlCol="0">
            <a:spAutoFit/>
          </a:bodyPr>
          <a:lstStyle/>
          <a:p>
            <a:r>
              <a:rPr lang="en-US" dirty="0"/>
              <a:t>Peace: y = 2666.94 + -1.31x</a:t>
            </a:r>
          </a:p>
        </p:txBody>
      </p:sp>
      <p:sp>
        <p:nvSpPr>
          <p:cNvPr id="23" name="Google Shape;1056;p17">
            <a:extLst>
              <a:ext uri="{FF2B5EF4-FFF2-40B4-BE49-F238E27FC236}">
                <a16:creationId xmlns:a16="http://schemas.microsoft.com/office/drawing/2014/main" id="{8CA99636-CFF2-2B4B-B1A6-7E9DC3B244F9}"/>
              </a:ext>
            </a:extLst>
          </p:cNvPr>
          <p:cNvSpPr/>
          <p:nvPr/>
        </p:nvSpPr>
        <p:spPr>
          <a:xfrm rot="10800000">
            <a:off x="4873783" y="2349431"/>
            <a:ext cx="2079600" cy="241200"/>
          </a:xfrm>
          <a:prstGeom prst="triangle">
            <a:avLst>
              <a:gd name="adj" fmla="val 50000"/>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24578" name="Picture 2" descr="Peace symbols - Wikipedia">
            <a:extLst>
              <a:ext uri="{FF2B5EF4-FFF2-40B4-BE49-F238E27FC236}">
                <a16:creationId xmlns:a16="http://schemas.microsoft.com/office/drawing/2014/main" id="{01A97F3D-89CE-5A44-BC1D-5E06364518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594685" y="1490054"/>
            <a:ext cx="1297602" cy="129760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Arrow, decrease, downward, loss icon - Download on Iconfinder">
            <a:extLst>
              <a:ext uri="{FF2B5EF4-FFF2-40B4-BE49-F238E27FC236}">
                <a16:creationId xmlns:a16="http://schemas.microsoft.com/office/drawing/2014/main" id="{6C59DA3E-1A5F-8842-8DCA-D7E592A9E1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4613" y="1363601"/>
            <a:ext cx="1536367" cy="153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00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Visualizations             Results             </a:t>
            </a:r>
            <a:r>
              <a:rPr lang="en-US" sz="1600" dirty="0">
                <a:solidFill>
                  <a:schemeClr val="accent1"/>
                </a:solidFill>
              </a:rPr>
              <a:t>Conclusions</a:t>
            </a:r>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17</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7783E983-3FCC-6F47-A998-BA430B72C713}"/>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C4E902F-1621-AF4A-A005-C6DD0CD532A3}"/>
              </a:ext>
            </a:extLst>
          </p:cNvPr>
          <p:cNvSpPr>
            <a:spLocks noGrp="1"/>
          </p:cNvSpPr>
          <p:nvPr>
            <p:ph type="title"/>
          </p:nvPr>
        </p:nvSpPr>
        <p:spPr>
          <a:xfrm>
            <a:off x="655783" y="30495"/>
            <a:ext cx="10515600" cy="1325563"/>
          </a:xfrm>
        </p:spPr>
        <p:txBody>
          <a:bodyPr/>
          <a:lstStyle/>
          <a:p>
            <a:r>
              <a:rPr lang="en-US" dirty="0"/>
              <a:t>Summary of Findings</a:t>
            </a:r>
          </a:p>
        </p:txBody>
      </p:sp>
      <p:sp>
        <p:nvSpPr>
          <p:cNvPr id="10" name="Google Shape;956;p14">
            <a:extLst>
              <a:ext uri="{FF2B5EF4-FFF2-40B4-BE49-F238E27FC236}">
                <a16:creationId xmlns:a16="http://schemas.microsoft.com/office/drawing/2014/main" id="{3DF5C6DA-C03E-7440-9F17-915B3591FC47}"/>
              </a:ext>
            </a:extLst>
          </p:cNvPr>
          <p:cNvSpPr/>
          <p:nvPr/>
        </p:nvSpPr>
        <p:spPr>
          <a:xfrm>
            <a:off x="864326" y="1143000"/>
            <a:ext cx="10476900" cy="2648100"/>
          </a:xfrm>
          <a:prstGeom prst="rect">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957;p14">
            <a:extLst>
              <a:ext uri="{FF2B5EF4-FFF2-40B4-BE49-F238E27FC236}">
                <a16:creationId xmlns:a16="http://schemas.microsoft.com/office/drawing/2014/main" id="{55D55684-3DA4-5541-8EB4-AB0531F0FFAD}"/>
              </a:ext>
            </a:extLst>
          </p:cNvPr>
          <p:cNvSpPr/>
          <p:nvPr/>
        </p:nvSpPr>
        <p:spPr>
          <a:xfrm>
            <a:off x="864326" y="3900597"/>
            <a:ext cx="5167800" cy="2418600"/>
          </a:xfrm>
          <a:prstGeom prst="rect">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958;p14">
            <a:extLst>
              <a:ext uri="{FF2B5EF4-FFF2-40B4-BE49-F238E27FC236}">
                <a16:creationId xmlns:a16="http://schemas.microsoft.com/office/drawing/2014/main" id="{367FCC88-A097-324E-B434-21ABBC2C1640}"/>
              </a:ext>
            </a:extLst>
          </p:cNvPr>
          <p:cNvSpPr/>
          <p:nvPr/>
        </p:nvSpPr>
        <p:spPr>
          <a:xfrm>
            <a:off x="6173342" y="3900598"/>
            <a:ext cx="5167800" cy="2418600"/>
          </a:xfrm>
          <a:prstGeom prst="rect">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959;p14">
            <a:extLst>
              <a:ext uri="{FF2B5EF4-FFF2-40B4-BE49-F238E27FC236}">
                <a16:creationId xmlns:a16="http://schemas.microsoft.com/office/drawing/2014/main" id="{5D451E6F-6B6E-F748-BF80-F82A57EC3898}"/>
              </a:ext>
            </a:extLst>
          </p:cNvPr>
          <p:cNvSpPr/>
          <p:nvPr/>
        </p:nvSpPr>
        <p:spPr>
          <a:xfrm>
            <a:off x="864326" y="1149350"/>
            <a:ext cx="2562000" cy="241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lt1"/>
                </a:solidFill>
                <a:latin typeface="Calibri"/>
                <a:ea typeface="Calibri"/>
                <a:cs typeface="Calibri"/>
                <a:sym typeface="Calibri"/>
              </a:rPr>
              <a:t>Research Question </a:t>
            </a:r>
            <a:endParaRPr sz="1600" b="1" i="0" u="none" strike="noStrike" cap="none" dirty="0">
              <a:solidFill>
                <a:schemeClr val="lt1"/>
              </a:solidFill>
              <a:latin typeface="Calibri"/>
              <a:ea typeface="Calibri"/>
              <a:cs typeface="Calibri"/>
              <a:sym typeface="Calibri"/>
            </a:endParaRPr>
          </a:p>
        </p:txBody>
      </p:sp>
      <p:sp>
        <p:nvSpPr>
          <p:cNvPr id="14" name="Google Shape;960;p14">
            <a:extLst>
              <a:ext uri="{FF2B5EF4-FFF2-40B4-BE49-F238E27FC236}">
                <a16:creationId xmlns:a16="http://schemas.microsoft.com/office/drawing/2014/main" id="{7F0EDA1C-A360-8A46-A62E-9471E1A2648E}"/>
              </a:ext>
            </a:extLst>
          </p:cNvPr>
          <p:cNvSpPr/>
          <p:nvPr/>
        </p:nvSpPr>
        <p:spPr>
          <a:xfrm>
            <a:off x="864326" y="3900596"/>
            <a:ext cx="2562000" cy="241200"/>
          </a:xfrm>
          <a:prstGeom prst="rect">
            <a:avLst/>
          </a:prstGeom>
          <a:solidFill>
            <a:schemeClr val="accent3"/>
          </a:solidFill>
          <a:ln>
            <a:noFill/>
          </a:ln>
        </p:spPr>
        <p:txBody>
          <a:bodyPr spcFirstLastPara="1" wrap="square" lIns="91425" tIns="45700" rIns="91425" bIns="45700" anchor="ctr" anchorCtr="0">
            <a:noAutofit/>
          </a:bodyPr>
          <a:lstStyle/>
          <a:p>
            <a:pPr lvl="0" algn="ctr">
              <a:buClr>
                <a:srgbClr val="000000"/>
              </a:buClr>
              <a:buSzPts val="1600"/>
            </a:pPr>
            <a:r>
              <a:rPr lang="en-US" sz="1600" b="1" dirty="0">
                <a:solidFill>
                  <a:schemeClr val="lt1"/>
                </a:solidFill>
                <a:ea typeface="Calibri"/>
                <a:cs typeface="Calibri"/>
                <a:sym typeface="Calibri"/>
              </a:rPr>
              <a:t>Change of Frequency</a:t>
            </a:r>
            <a:endParaRPr sz="1600" b="1" i="0" u="none" strike="noStrike" cap="none" dirty="0">
              <a:solidFill>
                <a:schemeClr val="lt1"/>
              </a:solidFill>
              <a:latin typeface="Calibri"/>
              <a:ea typeface="Calibri"/>
              <a:cs typeface="Calibri"/>
              <a:sym typeface="Calibri"/>
            </a:endParaRPr>
          </a:p>
        </p:txBody>
      </p:sp>
      <p:sp>
        <p:nvSpPr>
          <p:cNvPr id="15" name="Google Shape;961;p14">
            <a:extLst>
              <a:ext uri="{FF2B5EF4-FFF2-40B4-BE49-F238E27FC236}">
                <a16:creationId xmlns:a16="http://schemas.microsoft.com/office/drawing/2014/main" id="{7BD828A2-E795-3848-B5DA-96685897C67C}"/>
              </a:ext>
            </a:extLst>
          </p:cNvPr>
          <p:cNvSpPr/>
          <p:nvPr/>
        </p:nvSpPr>
        <p:spPr>
          <a:xfrm>
            <a:off x="6173342" y="3905650"/>
            <a:ext cx="2562000" cy="241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lt1"/>
                </a:solidFill>
                <a:latin typeface="Calibri"/>
                <a:ea typeface="Calibri"/>
                <a:cs typeface="Calibri"/>
                <a:sym typeface="Calibri"/>
              </a:rPr>
              <a:t>Significant Words</a:t>
            </a:r>
            <a:endParaRPr sz="1400" b="0" i="0" u="none" strike="noStrike" cap="none" dirty="0">
              <a:solidFill>
                <a:srgbClr val="000000"/>
              </a:solidFill>
              <a:latin typeface="Arial"/>
              <a:ea typeface="Arial"/>
              <a:cs typeface="Arial"/>
              <a:sym typeface="Arial"/>
            </a:endParaRPr>
          </a:p>
        </p:txBody>
      </p:sp>
      <p:grpSp>
        <p:nvGrpSpPr>
          <p:cNvPr id="16" name="Google Shape;1108;p19">
            <a:extLst>
              <a:ext uri="{FF2B5EF4-FFF2-40B4-BE49-F238E27FC236}">
                <a16:creationId xmlns:a16="http://schemas.microsoft.com/office/drawing/2014/main" id="{61AD1A2C-9D13-EB4D-A86B-A5A4711F1309}"/>
              </a:ext>
            </a:extLst>
          </p:cNvPr>
          <p:cNvGrpSpPr/>
          <p:nvPr/>
        </p:nvGrpSpPr>
        <p:grpSpPr>
          <a:xfrm>
            <a:off x="5564165" y="1498103"/>
            <a:ext cx="4852163" cy="1880029"/>
            <a:chOff x="-813208" y="1219200"/>
            <a:chExt cx="10215079" cy="1509457"/>
          </a:xfrm>
        </p:grpSpPr>
        <p:sp>
          <p:nvSpPr>
            <p:cNvPr id="17" name="Google Shape;1109;p19">
              <a:extLst>
                <a:ext uri="{FF2B5EF4-FFF2-40B4-BE49-F238E27FC236}">
                  <a16:creationId xmlns:a16="http://schemas.microsoft.com/office/drawing/2014/main" id="{75D05AEE-099E-F840-8957-7E7C842AC761}"/>
                </a:ext>
              </a:extLst>
            </p:cNvPr>
            <p:cNvSpPr/>
            <p:nvPr/>
          </p:nvSpPr>
          <p:spPr>
            <a:xfrm>
              <a:off x="958577" y="1219200"/>
              <a:ext cx="8360100" cy="537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lt1"/>
                  </a:solidFill>
                  <a:latin typeface="Calibri"/>
                  <a:ea typeface="Calibri"/>
                  <a:cs typeface="Calibri"/>
                  <a:sym typeface="Calibri"/>
                </a:rPr>
                <a:t>Regression Analysis</a:t>
              </a:r>
              <a:endParaRPr sz="1400" b="0" i="0" u="none" strike="noStrike" cap="none" dirty="0">
                <a:solidFill>
                  <a:srgbClr val="000000"/>
                </a:solidFill>
                <a:latin typeface="Arial"/>
                <a:ea typeface="Arial"/>
                <a:cs typeface="Arial"/>
                <a:sym typeface="Arial"/>
              </a:endParaRPr>
            </a:p>
          </p:txBody>
        </p:sp>
        <p:sp>
          <p:nvSpPr>
            <p:cNvPr id="18" name="Google Shape;1110;p19">
              <a:extLst>
                <a:ext uri="{FF2B5EF4-FFF2-40B4-BE49-F238E27FC236}">
                  <a16:creationId xmlns:a16="http://schemas.microsoft.com/office/drawing/2014/main" id="{9AFE0B25-2A56-1D49-B67E-97B1FE722D45}"/>
                </a:ext>
              </a:extLst>
            </p:cNvPr>
            <p:cNvSpPr/>
            <p:nvPr/>
          </p:nvSpPr>
          <p:spPr>
            <a:xfrm>
              <a:off x="-813208" y="2191657"/>
              <a:ext cx="3567412" cy="53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cxnSp>
          <p:nvCxnSpPr>
            <p:cNvPr id="20" name="Google Shape;1112;p19">
              <a:extLst>
                <a:ext uri="{FF2B5EF4-FFF2-40B4-BE49-F238E27FC236}">
                  <a16:creationId xmlns:a16="http://schemas.microsoft.com/office/drawing/2014/main" id="{CA94CC76-2287-E443-8A7C-78334753C78D}"/>
                </a:ext>
              </a:extLst>
            </p:cNvPr>
            <p:cNvCxnSpPr>
              <a:cxnSpLocks/>
              <a:stCxn id="17" idx="2"/>
              <a:endCxn id="26" idx="0"/>
            </p:cNvCxnSpPr>
            <p:nvPr/>
          </p:nvCxnSpPr>
          <p:spPr>
            <a:xfrm>
              <a:off x="5138627" y="1756200"/>
              <a:ext cx="0" cy="437992"/>
            </a:xfrm>
            <a:prstGeom prst="straightConnector1">
              <a:avLst/>
            </a:prstGeom>
            <a:noFill/>
            <a:ln w="9525" cap="flat" cmpd="sng">
              <a:solidFill>
                <a:srgbClr val="002060"/>
              </a:solidFill>
              <a:prstDash val="solid"/>
              <a:miter lim="800000"/>
              <a:headEnd type="none" w="sm" len="sm"/>
              <a:tailEnd type="none" w="sm" len="sm"/>
            </a:ln>
          </p:spPr>
        </p:cxnSp>
        <p:cxnSp>
          <p:nvCxnSpPr>
            <p:cNvPr id="21" name="Google Shape;1113;p19">
              <a:extLst>
                <a:ext uri="{FF2B5EF4-FFF2-40B4-BE49-F238E27FC236}">
                  <a16:creationId xmlns:a16="http://schemas.microsoft.com/office/drawing/2014/main" id="{18466B6D-91FC-7849-8447-F01C69307AE8}"/>
                </a:ext>
              </a:extLst>
            </p:cNvPr>
            <p:cNvCxnSpPr>
              <a:cxnSpLocks/>
            </p:cNvCxnSpPr>
            <p:nvPr/>
          </p:nvCxnSpPr>
          <p:spPr>
            <a:xfrm flipV="1">
              <a:off x="958577" y="2024743"/>
              <a:ext cx="8435753" cy="1"/>
            </a:xfrm>
            <a:prstGeom prst="straightConnector1">
              <a:avLst/>
            </a:prstGeom>
            <a:noFill/>
            <a:ln w="9525" cap="flat" cmpd="sng">
              <a:solidFill>
                <a:srgbClr val="002060"/>
              </a:solidFill>
              <a:prstDash val="solid"/>
              <a:miter lim="800000"/>
              <a:headEnd type="none" w="sm" len="sm"/>
              <a:tailEnd type="none" w="sm" len="sm"/>
            </a:ln>
          </p:spPr>
        </p:cxnSp>
        <p:cxnSp>
          <p:nvCxnSpPr>
            <p:cNvPr id="22" name="Google Shape;1114;p19">
              <a:extLst>
                <a:ext uri="{FF2B5EF4-FFF2-40B4-BE49-F238E27FC236}">
                  <a16:creationId xmlns:a16="http://schemas.microsoft.com/office/drawing/2014/main" id="{5EB30C3E-8059-E045-BE8B-F53CF3528322}"/>
                </a:ext>
              </a:extLst>
            </p:cNvPr>
            <p:cNvCxnSpPr/>
            <p:nvPr/>
          </p:nvCxnSpPr>
          <p:spPr>
            <a:xfrm>
              <a:off x="958577" y="2017356"/>
              <a:ext cx="0" cy="174300"/>
            </a:xfrm>
            <a:prstGeom prst="straightConnector1">
              <a:avLst/>
            </a:prstGeom>
            <a:noFill/>
            <a:ln w="9525" cap="flat" cmpd="sng">
              <a:solidFill>
                <a:schemeClr val="accent1"/>
              </a:solidFill>
              <a:prstDash val="solid"/>
              <a:miter lim="800000"/>
              <a:headEnd type="none" w="sm" len="sm"/>
              <a:tailEnd type="none" w="sm" len="sm"/>
            </a:ln>
          </p:spPr>
        </p:cxnSp>
        <p:cxnSp>
          <p:nvCxnSpPr>
            <p:cNvPr id="23" name="Google Shape;1115;p19">
              <a:extLst>
                <a:ext uri="{FF2B5EF4-FFF2-40B4-BE49-F238E27FC236}">
                  <a16:creationId xmlns:a16="http://schemas.microsoft.com/office/drawing/2014/main" id="{864A5DD2-1B41-9B41-B535-19591177DFDB}"/>
                </a:ext>
              </a:extLst>
            </p:cNvPr>
            <p:cNvCxnSpPr/>
            <p:nvPr/>
          </p:nvCxnSpPr>
          <p:spPr>
            <a:xfrm>
              <a:off x="9401871" y="2024743"/>
              <a:ext cx="0" cy="174300"/>
            </a:xfrm>
            <a:prstGeom prst="straightConnector1">
              <a:avLst/>
            </a:prstGeom>
            <a:noFill/>
            <a:ln w="9525" cap="flat" cmpd="sng">
              <a:solidFill>
                <a:schemeClr val="accent1"/>
              </a:solidFill>
              <a:prstDash val="solid"/>
              <a:miter lim="800000"/>
              <a:headEnd type="none" w="sm" len="sm"/>
              <a:tailEnd type="none" w="sm" len="sm"/>
            </a:ln>
          </p:spPr>
        </p:cxnSp>
      </p:grpSp>
      <p:sp>
        <p:nvSpPr>
          <p:cNvPr id="2" name="TextBox 1">
            <a:extLst>
              <a:ext uri="{FF2B5EF4-FFF2-40B4-BE49-F238E27FC236}">
                <a16:creationId xmlns:a16="http://schemas.microsoft.com/office/drawing/2014/main" id="{C83A8E5F-5063-8A4F-953E-B57369F43892}"/>
              </a:ext>
            </a:extLst>
          </p:cNvPr>
          <p:cNvSpPr txBox="1"/>
          <p:nvPr/>
        </p:nvSpPr>
        <p:spPr>
          <a:xfrm>
            <a:off x="6608667" y="4486843"/>
            <a:ext cx="196120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States</a:t>
            </a:r>
          </a:p>
          <a:p>
            <a:pPr marL="285750" indent="-285750">
              <a:buFont typeface="Arial" panose="020B0604020202020204" pitchFamily="34" charset="0"/>
              <a:buChar char="•"/>
            </a:pPr>
            <a:r>
              <a:rPr lang="en-US" dirty="0"/>
              <a:t>International</a:t>
            </a:r>
          </a:p>
          <a:p>
            <a:pPr marL="285750" indent="-285750">
              <a:buFont typeface="Arial" panose="020B0604020202020204" pitchFamily="34" charset="0"/>
              <a:buChar char="•"/>
            </a:pPr>
            <a:r>
              <a:rPr lang="en-US" dirty="0"/>
              <a:t>Peace</a:t>
            </a:r>
          </a:p>
          <a:p>
            <a:pPr marL="285750" indent="-285750">
              <a:buFont typeface="Arial" panose="020B0604020202020204" pitchFamily="34" charset="0"/>
              <a:buChar char="•"/>
            </a:pPr>
            <a:r>
              <a:rPr lang="en-US" dirty="0"/>
              <a:t>World</a:t>
            </a:r>
          </a:p>
          <a:p>
            <a:pPr marL="285750" indent="-285750">
              <a:buFont typeface="Arial" panose="020B0604020202020204" pitchFamily="34" charset="0"/>
              <a:buChar char="•"/>
            </a:pPr>
            <a:r>
              <a:rPr lang="en-US" dirty="0"/>
              <a:t>Nuclear</a:t>
            </a:r>
          </a:p>
        </p:txBody>
      </p:sp>
      <p:sp>
        <p:nvSpPr>
          <p:cNvPr id="6" name="Rectangle 5">
            <a:extLst>
              <a:ext uri="{FF2B5EF4-FFF2-40B4-BE49-F238E27FC236}">
                <a16:creationId xmlns:a16="http://schemas.microsoft.com/office/drawing/2014/main" id="{80A662DD-7F45-7143-BCB8-95EEB21D9A29}"/>
              </a:ext>
            </a:extLst>
          </p:cNvPr>
          <p:cNvSpPr/>
          <p:nvPr/>
        </p:nvSpPr>
        <p:spPr>
          <a:xfrm>
            <a:off x="2361012" y="1932440"/>
            <a:ext cx="3194429" cy="1200329"/>
          </a:xfrm>
          <a:prstGeom prst="rect">
            <a:avLst/>
          </a:prstGeom>
        </p:spPr>
        <p:txBody>
          <a:bodyPr wrap="square">
            <a:spAutoFit/>
          </a:bodyPr>
          <a:lstStyle/>
          <a:p>
            <a:r>
              <a:rPr lang="en-US" dirty="0"/>
              <a:t>How have the focuses of the permanent members of the United Nations Security Council changed over time? </a:t>
            </a:r>
          </a:p>
        </p:txBody>
      </p:sp>
      <p:pic>
        <p:nvPicPr>
          <p:cNvPr id="24" name="Picture 2">
            <a:extLst>
              <a:ext uri="{FF2B5EF4-FFF2-40B4-BE49-F238E27FC236}">
                <a16:creationId xmlns:a16="http://schemas.microsoft.com/office/drawing/2014/main" id="{4E63E9E3-B005-6D47-BF5E-E87294524DF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16728"/>
          <a:stretch/>
        </p:blipFill>
        <p:spPr bwMode="auto">
          <a:xfrm>
            <a:off x="888734" y="1881370"/>
            <a:ext cx="1420295" cy="1182715"/>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110;p19">
            <a:extLst>
              <a:ext uri="{FF2B5EF4-FFF2-40B4-BE49-F238E27FC236}">
                <a16:creationId xmlns:a16="http://schemas.microsoft.com/office/drawing/2014/main" id="{B2A89C9E-370D-6F4A-B499-153F71A31ABC}"/>
              </a:ext>
            </a:extLst>
          </p:cNvPr>
          <p:cNvSpPr/>
          <p:nvPr/>
        </p:nvSpPr>
        <p:spPr>
          <a:xfrm>
            <a:off x="7544026" y="2712456"/>
            <a:ext cx="1694521" cy="6688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27" name="Google Shape;1110;p19">
            <a:extLst>
              <a:ext uri="{FF2B5EF4-FFF2-40B4-BE49-F238E27FC236}">
                <a16:creationId xmlns:a16="http://schemas.microsoft.com/office/drawing/2014/main" id="{72F192D2-A15A-6142-9216-12488BF352AC}"/>
              </a:ext>
            </a:extLst>
          </p:cNvPr>
          <p:cNvSpPr/>
          <p:nvPr/>
        </p:nvSpPr>
        <p:spPr>
          <a:xfrm>
            <a:off x="9565486" y="2704675"/>
            <a:ext cx="1694521" cy="6688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pic>
        <p:nvPicPr>
          <p:cNvPr id="21508" name="Picture 4" descr="Arrow, decrease, downward, loss icon - Download on Iconfinder">
            <a:extLst>
              <a:ext uri="{FF2B5EF4-FFF2-40B4-BE49-F238E27FC236}">
                <a16:creationId xmlns:a16="http://schemas.microsoft.com/office/drawing/2014/main" id="{58D7AB2A-3356-9C4D-A050-443DF5DBE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7605" y="2544396"/>
            <a:ext cx="1034978" cy="103497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rrow, decrease, downward, loss icon - Download on Iconfinder">
            <a:extLst>
              <a:ext uri="{FF2B5EF4-FFF2-40B4-BE49-F238E27FC236}">
                <a16:creationId xmlns:a16="http://schemas.microsoft.com/office/drawing/2014/main" id="{3E8F97C1-20CF-1949-AFCB-14757168E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609939">
            <a:off x="5942664" y="2674703"/>
            <a:ext cx="814788" cy="814788"/>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Arrow 30">
            <a:extLst>
              <a:ext uri="{FF2B5EF4-FFF2-40B4-BE49-F238E27FC236}">
                <a16:creationId xmlns:a16="http://schemas.microsoft.com/office/drawing/2014/main" id="{8168C399-AFD9-6E47-BF14-1BEF765A8101}"/>
              </a:ext>
            </a:extLst>
          </p:cNvPr>
          <p:cNvSpPr/>
          <p:nvPr/>
        </p:nvSpPr>
        <p:spPr>
          <a:xfrm>
            <a:off x="7942816" y="2947568"/>
            <a:ext cx="932875" cy="17342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3056766-319B-0245-8CCE-031242CD80BC}"/>
              </a:ext>
            </a:extLst>
          </p:cNvPr>
          <p:cNvSpPr txBox="1"/>
          <p:nvPr/>
        </p:nvSpPr>
        <p:spPr>
          <a:xfrm>
            <a:off x="8735342" y="4480649"/>
            <a:ext cx="196120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Development</a:t>
            </a:r>
          </a:p>
          <a:p>
            <a:pPr marL="285750" indent="-285750">
              <a:buFont typeface="Arial" panose="020B0604020202020204" pitchFamily="34" charset="0"/>
              <a:buChar char="•"/>
            </a:pPr>
            <a:r>
              <a:rPr lang="en-US" dirty="0"/>
              <a:t>United</a:t>
            </a:r>
          </a:p>
          <a:p>
            <a:pPr marL="285750" indent="-285750">
              <a:buFont typeface="Arial" panose="020B0604020202020204" pitchFamily="34" charset="0"/>
              <a:buChar char="•"/>
            </a:pPr>
            <a:r>
              <a:rPr lang="en-US" dirty="0"/>
              <a:t>Economic</a:t>
            </a:r>
          </a:p>
          <a:p>
            <a:pPr marL="285750" indent="-285750">
              <a:buFont typeface="Arial" panose="020B0604020202020204" pitchFamily="34" charset="0"/>
              <a:buChar char="•"/>
            </a:pPr>
            <a:r>
              <a:rPr lang="en-US" dirty="0"/>
              <a:t>Soviet</a:t>
            </a:r>
          </a:p>
          <a:p>
            <a:pPr marL="285750" indent="-285750">
              <a:buFont typeface="Arial" panose="020B0604020202020204" pitchFamily="34" charset="0"/>
              <a:buChar char="•"/>
            </a:pPr>
            <a:r>
              <a:rPr lang="en-US" dirty="0"/>
              <a:t>Security</a:t>
            </a:r>
          </a:p>
        </p:txBody>
      </p:sp>
      <p:sp>
        <p:nvSpPr>
          <p:cNvPr id="39" name="TextBox 38">
            <a:extLst>
              <a:ext uri="{FF2B5EF4-FFF2-40B4-BE49-F238E27FC236}">
                <a16:creationId xmlns:a16="http://schemas.microsoft.com/office/drawing/2014/main" id="{4668B8DC-32DA-1A4D-A850-E39AD2DB24F3}"/>
              </a:ext>
            </a:extLst>
          </p:cNvPr>
          <p:cNvSpPr txBox="1"/>
          <p:nvPr/>
        </p:nvSpPr>
        <p:spPr>
          <a:xfrm>
            <a:off x="1033669" y="4466926"/>
            <a:ext cx="1523238" cy="1200329"/>
          </a:xfrm>
          <a:prstGeom prst="rect">
            <a:avLst/>
          </a:prstGeom>
          <a:noFill/>
        </p:spPr>
        <p:txBody>
          <a:bodyPr wrap="none" rtlCol="0">
            <a:spAutoFit/>
          </a:bodyPr>
          <a:lstStyle/>
          <a:p>
            <a:pPr algn="ctr"/>
            <a:r>
              <a:rPr lang="en-US" b="1" dirty="0"/>
              <a:t>Increase</a:t>
            </a:r>
          </a:p>
          <a:p>
            <a:pPr marL="285750" indent="-285750">
              <a:buFont typeface="Arial" panose="020B0604020202020204" pitchFamily="34" charset="0"/>
              <a:buChar char="•"/>
            </a:pPr>
            <a:r>
              <a:rPr lang="en-US" dirty="0"/>
              <a:t>Democracy</a:t>
            </a:r>
          </a:p>
          <a:p>
            <a:pPr marL="285750" indent="-285750">
              <a:buFont typeface="Arial" panose="020B0604020202020204" pitchFamily="34" charset="0"/>
              <a:buChar char="•"/>
            </a:pPr>
            <a:r>
              <a:rPr lang="en-US" dirty="0"/>
              <a:t>Women</a:t>
            </a:r>
          </a:p>
          <a:p>
            <a:pPr marL="285750" indent="-285750">
              <a:buFont typeface="Arial" panose="020B0604020202020204" pitchFamily="34" charset="0"/>
              <a:buChar char="•"/>
            </a:pPr>
            <a:r>
              <a:rPr lang="en-US" dirty="0"/>
              <a:t>Terrorism</a:t>
            </a:r>
          </a:p>
        </p:txBody>
      </p:sp>
      <p:sp>
        <p:nvSpPr>
          <p:cNvPr id="43" name="TextBox 42">
            <a:extLst>
              <a:ext uri="{FF2B5EF4-FFF2-40B4-BE49-F238E27FC236}">
                <a16:creationId xmlns:a16="http://schemas.microsoft.com/office/drawing/2014/main" id="{1EECCD00-4889-B345-BB83-F502353CAA33}"/>
              </a:ext>
            </a:extLst>
          </p:cNvPr>
          <p:cNvSpPr txBox="1"/>
          <p:nvPr/>
        </p:nvSpPr>
        <p:spPr>
          <a:xfrm>
            <a:off x="2624989" y="4466925"/>
            <a:ext cx="1740476" cy="1200329"/>
          </a:xfrm>
          <a:prstGeom prst="rect">
            <a:avLst/>
          </a:prstGeom>
          <a:noFill/>
        </p:spPr>
        <p:txBody>
          <a:bodyPr wrap="none" rtlCol="0">
            <a:spAutoFit/>
          </a:bodyPr>
          <a:lstStyle/>
          <a:p>
            <a:pPr algn="ctr"/>
            <a:r>
              <a:rPr lang="en-US" b="1" dirty="0"/>
              <a:t>No Change</a:t>
            </a:r>
          </a:p>
          <a:p>
            <a:pPr marL="285750" indent="-285750">
              <a:buFont typeface="Arial" panose="020B0604020202020204" pitchFamily="34" charset="0"/>
              <a:buChar char="•"/>
            </a:pPr>
            <a:r>
              <a:rPr lang="en-US" dirty="0"/>
              <a:t>Development</a:t>
            </a:r>
          </a:p>
          <a:p>
            <a:pPr marL="285750" indent="-285750">
              <a:buFont typeface="Arial" panose="020B0604020202020204" pitchFamily="34" charset="0"/>
              <a:buChar char="•"/>
            </a:pPr>
            <a:r>
              <a:rPr lang="en-US" dirty="0"/>
              <a:t>Wars</a:t>
            </a:r>
          </a:p>
          <a:p>
            <a:pPr marL="285750" indent="-285750">
              <a:buFont typeface="Arial" panose="020B0604020202020204" pitchFamily="34" charset="0"/>
              <a:buChar char="•"/>
            </a:pPr>
            <a:r>
              <a:rPr lang="en-US" dirty="0"/>
              <a:t>Rights</a:t>
            </a:r>
          </a:p>
        </p:txBody>
      </p:sp>
      <p:sp>
        <p:nvSpPr>
          <p:cNvPr id="44" name="TextBox 43">
            <a:extLst>
              <a:ext uri="{FF2B5EF4-FFF2-40B4-BE49-F238E27FC236}">
                <a16:creationId xmlns:a16="http://schemas.microsoft.com/office/drawing/2014/main" id="{A7464270-A814-5B4C-9C8D-D3F3598B082A}"/>
              </a:ext>
            </a:extLst>
          </p:cNvPr>
          <p:cNvSpPr txBox="1"/>
          <p:nvPr/>
        </p:nvSpPr>
        <p:spPr>
          <a:xfrm>
            <a:off x="4433547" y="4466925"/>
            <a:ext cx="1218090" cy="1200329"/>
          </a:xfrm>
          <a:prstGeom prst="rect">
            <a:avLst/>
          </a:prstGeom>
          <a:noFill/>
        </p:spPr>
        <p:txBody>
          <a:bodyPr wrap="none" rtlCol="0">
            <a:spAutoFit/>
          </a:bodyPr>
          <a:lstStyle/>
          <a:p>
            <a:pPr algn="ctr"/>
            <a:r>
              <a:rPr lang="en-US" b="1" dirty="0"/>
              <a:t>Decrease</a:t>
            </a:r>
            <a:endParaRPr lang="en-US" dirty="0"/>
          </a:p>
          <a:p>
            <a:pPr marL="285750" indent="-285750">
              <a:buFont typeface="Arial" panose="020B0604020202020204" pitchFamily="34" charset="0"/>
              <a:buChar char="•"/>
            </a:pPr>
            <a:r>
              <a:rPr lang="en-US" dirty="0"/>
              <a:t>Nuclear</a:t>
            </a:r>
          </a:p>
          <a:p>
            <a:pPr marL="285750" indent="-285750">
              <a:buFont typeface="Arial" panose="020B0604020202020204" pitchFamily="34" charset="0"/>
              <a:buChar char="•"/>
            </a:pPr>
            <a:r>
              <a:rPr lang="en-US" dirty="0"/>
              <a:t>Peace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05038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Visualizations             Results             </a:t>
            </a:r>
            <a:r>
              <a:rPr lang="en-US" sz="1600" dirty="0">
                <a:solidFill>
                  <a:schemeClr val="accent1"/>
                </a:solidFill>
              </a:rPr>
              <a:t>Conclusions</a:t>
            </a:r>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18</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7783E983-3FCC-6F47-A998-BA430B72C713}"/>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C4E902F-1621-AF4A-A005-C6DD0CD532A3}"/>
              </a:ext>
            </a:extLst>
          </p:cNvPr>
          <p:cNvSpPr>
            <a:spLocks noGrp="1"/>
          </p:cNvSpPr>
          <p:nvPr>
            <p:ph type="title"/>
          </p:nvPr>
        </p:nvSpPr>
        <p:spPr>
          <a:xfrm>
            <a:off x="655783" y="30495"/>
            <a:ext cx="10515600" cy="1325563"/>
          </a:xfrm>
        </p:spPr>
        <p:txBody>
          <a:bodyPr/>
          <a:lstStyle/>
          <a:p>
            <a:r>
              <a:rPr lang="en-US" dirty="0"/>
              <a:t>Applicability of Findings</a:t>
            </a:r>
          </a:p>
        </p:txBody>
      </p:sp>
      <p:sp>
        <p:nvSpPr>
          <p:cNvPr id="2" name="TextBox 1">
            <a:extLst>
              <a:ext uri="{FF2B5EF4-FFF2-40B4-BE49-F238E27FC236}">
                <a16:creationId xmlns:a16="http://schemas.microsoft.com/office/drawing/2014/main" id="{24D7660C-9499-C347-A208-C768EC6F45E1}"/>
              </a:ext>
            </a:extLst>
          </p:cNvPr>
          <p:cNvSpPr txBox="1"/>
          <p:nvPr/>
        </p:nvSpPr>
        <p:spPr>
          <a:xfrm>
            <a:off x="2145795" y="6980500"/>
            <a:ext cx="7244227" cy="1477328"/>
          </a:xfrm>
          <a:prstGeom prst="rect">
            <a:avLst/>
          </a:prstGeom>
          <a:noFill/>
        </p:spPr>
        <p:txBody>
          <a:bodyPr wrap="none" rtlCol="0">
            <a:spAutoFit/>
          </a:bodyPr>
          <a:lstStyle/>
          <a:p>
            <a:pPr marL="342900" indent="-342900">
              <a:buAutoNum type="arabicPeriod"/>
            </a:pPr>
            <a:r>
              <a:rPr lang="en-US" dirty="0"/>
              <a:t>Provides overview of significant topics and how they changed over time</a:t>
            </a:r>
          </a:p>
          <a:p>
            <a:pPr marL="342900" indent="-342900">
              <a:buAutoNum type="arabicPeriod"/>
            </a:pPr>
            <a:endParaRPr lang="en-US" dirty="0"/>
          </a:p>
          <a:p>
            <a:pPr marL="342900" indent="-342900">
              <a:buAutoNum type="arabicPeriod"/>
            </a:pPr>
            <a:r>
              <a:rPr lang="en-US" dirty="0"/>
              <a:t> Shows effect of major world wars and other events</a:t>
            </a:r>
          </a:p>
          <a:p>
            <a:pPr marL="342900" indent="-342900">
              <a:buAutoNum type="arabicPeriod"/>
            </a:pPr>
            <a:endParaRPr lang="en-US" dirty="0"/>
          </a:p>
          <a:p>
            <a:pPr marL="342900" indent="-342900">
              <a:buAutoNum type="arabicPeriod"/>
            </a:pPr>
            <a:r>
              <a:rPr lang="en-US" dirty="0"/>
              <a:t>Leverages large data set to discover concise findings</a:t>
            </a:r>
          </a:p>
        </p:txBody>
      </p:sp>
      <p:sp>
        <p:nvSpPr>
          <p:cNvPr id="19" name="Rectangle 18">
            <a:extLst>
              <a:ext uri="{FF2B5EF4-FFF2-40B4-BE49-F238E27FC236}">
                <a16:creationId xmlns:a16="http://schemas.microsoft.com/office/drawing/2014/main" id="{7E1C212F-DD9B-1847-A369-E0E75955118D}"/>
              </a:ext>
            </a:extLst>
          </p:cNvPr>
          <p:cNvSpPr/>
          <p:nvPr/>
        </p:nvSpPr>
        <p:spPr>
          <a:xfrm>
            <a:off x="3541264" y="3109128"/>
            <a:ext cx="5612370" cy="400110"/>
          </a:xfrm>
          <a:prstGeom prst="rect">
            <a:avLst/>
          </a:prstGeom>
        </p:spPr>
        <p:txBody>
          <a:bodyPr wrap="none">
            <a:spAutoFit/>
          </a:bodyPr>
          <a:lstStyle/>
          <a:p>
            <a:r>
              <a:rPr lang="en-US" sz="2000" b="1" dirty="0"/>
              <a:t>Shows effect of major world wars and other events</a:t>
            </a:r>
          </a:p>
        </p:txBody>
      </p:sp>
      <p:sp>
        <p:nvSpPr>
          <p:cNvPr id="15" name="Google Shape;1044;p17">
            <a:extLst>
              <a:ext uri="{FF2B5EF4-FFF2-40B4-BE49-F238E27FC236}">
                <a16:creationId xmlns:a16="http://schemas.microsoft.com/office/drawing/2014/main" id="{044EBF2A-F32F-ED4A-9EAA-4832B54F75B3}"/>
              </a:ext>
            </a:extLst>
          </p:cNvPr>
          <p:cNvSpPr>
            <a:spLocks noChangeAspect="1"/>
          </p:cNvSpPr>
          <p:nvPr/>
        </p:nvSpPr>
        <p:spPr>
          <a:xfrm>
            <a:off x="2397586" y="1398893"/>
            <a:ext cx="7594553" cy="566369"/>
          </a:xfrm>
          <a:prstGeom prst="rect">
            <a:avLst/>
          </a:prstGeom>
          <a:solidFill>
            <a:schemeClr val="accent3"/>
          </a:solid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Calibri"/>
                <a:ea typeface="Calibri"/>
                <a:cs typeface="Calibri"/>
                <a:sym typeface="Calibri"/>
              </a:rPr>
              <a:t>	Overview</a:t>
            </a:r>
            <a:endParaRPr sz="1400" b="0" i="0" u="none" strike="noStrike" cap="none" dirty="0">
              <a:solidFill>
                <a:srgbClr val="000000"/>
              </a:solidFill>
              <a:latin typeface="Arial"/>
              <a:ea typeface="Arial"/>
              <a:cs typeface="Arial"/>
              <a:sym typeface="Arial"/>
            </a:endParaRPr>
          </a:p>
        </p:txBody>
      </p:sp>
      <p:sp>
        <p:nvSpPr>
          <p:cNvPr id="18" name="Google Shape;1045;p17">
            <a:extLst>
              <a:ext uri="{FF2B5EF4-FFF2-40B4-BE49-F238E27FC236}">
                <a16:creationId xmlns:a16="http://schemas.microsoft.com/office/drawing/2014/main" id="{4A334622-AAD6-7541-840B-3DE0508D9243}"/>
              </a:ext>
            </a:extLst>
          </p:cNvPr>
          <p:cNvSpPr>
            <a:spLocks noChangeAspect="1"/>
          </p:cNvSpPr>
          <p:nvPr/>
        </p:nvSpPr>
        <p:spPr>
          <a:xfrm>
            <a:off x="2397586" y="1814818"/>
            <a:ext cx="7594553" cy="971952"/>
          </a:xfrm>
          <a:prstGeom prst="rect">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600"/>
            </a:pPr>
            <a:r>
              <a:rPr lang="en-US" sz="1600" dirty="0"/>
              <a:t>Provides overview of significant topics and how they changed over time</a:t>
            </a:r>
          </a:p>
        </p:txBody>
      </p:sp>
      <p:sp>
        <p:nvSpPr>
          <p:cNvPr id="21" name="Google Shape;1046;p17">
            <a:extLst>
              <a:ext uri="{FF2B5EF4-FFF2-40B4-BE49-F238E27FC236}">
                <a16:creationId xmlns:a16="http://schemas.microsoft.com/office/drawing/2014/main" id="{13E20884-01D1-5A47-9697-AAD003BE63E2}"/>
              </a:ext>
            </a:extLst>
          </p:cNvPr>
          <p:cNvSpPr>
            <a:spLocks noChangeAspect="1"/>
          </p:cNvSpPr>
          <p:nvPr/>
        </p:nvSpPr>
        <p:spPr>
          <a:xfrm>
            <a:off x="1742915" y="1194585"/>
            <a:ext cx="960528" cy="915337"/>
          </a:xfrm>
          <a:prstGeom prst="ellipse">
            <a:avLst/>
          </a:prstGeom>
          <a:solidFill>
            <a:schemeClr val="tx2"/>
          </a:solidFill>
          <a:ln w="952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chemeClr val="lt1"/>
                </a:solidFill>
                <a:latin typeface="Calibri"/>
                <a:ea typeface="Arial"/>
                <a:cs typeface="Calibri"/>
                <a:sym typeface="Calibri"/>
              </a:rPr>
              <a:t>1</a:t>
            </a:r>
            <a:endParaRPr sz="1400" b="0" i="0" u="none" strike="noStrike" cap="none" dirty="0">
              <a:solidFill>
                <a:srgbClr val="000000"/>
              </a:solidFill>
              <a:latin typeface="Arial"/>
              <a:ea typeface="Arial"/>
              <a:cs typeface="Arial"/>
              <a:sym typeface="Arial"/>
            </a:endParaRPr>
          </a:p>
        </p:txBody>
      </p:sp>
      <p:sp>
        <p:nvSpPr>
          <p:cNvPr id="31" name="Google Shape;1044;p17">
            <a:extLst>
              <a:ext uri="{FF2B5EF4-FFF2-40B4-BE49-F238E27FC236}">
                <a16:creationId xmlns:a16="http://schemas.microsoft.com/office/drawing/2014/main" id="{E6675427-C20E-9E40-8905-48AEF25B7D2C}"/>
              </a:ext>
            </a:extLst>
          </p:cNvPr>
          <p:cNvSpPr>
            <a:spLocks noChangeAspect="1"/>
          </p:cNvSpPr>
          <p:nvPr/>
        </p:nvSpPr>
        <p:spPr>
          <a:xfrm>
            <a:off x="2397586" y="3124618"/>
            <a:ext cx="7594553" cy="566369"/>
          </a:xfrm>
          <a:prstGeom prst="rect">
            <a:avLst/>
          </a:prstGeom>
          <a:solidFill>
            <a:schemeClr val="accent3"/>
          </a:solid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Calibri"/>
                <a:ea typeface="Calibri"/>
                <a:cs typeface="Calibri"/>
                <a:sym typeface="Calibri"/>
              </a:rPr>
              <a:t>	Events</a:t>
            </a:r>
            <a:endParaRPr sz="1400" b="0" i="0" u="none" strike="noStrike" cap="none" dirty="0">
              <a:solidFill>
                <a:srgbClr val="000000"/>
              </a:solidFill>
              <a:latin typeface="Arial"/>
              <a:ea typeface="Arial"/>
              <a:cs typeface="Arial"/>
              <a:sym typeface="Arial"/>
            </a:endParaRPr>
          </a:p>
        </p:txBody>
      </p:sp>
      <p:sp>
        <p:nvSpPr>
          <p:cNvPr id="32" name="Google Shape;1045;p17">
            <a:extLst>
              <a:ext uri="{FF2B5EF4-FFF2-40B4-BE49-F238E27FC236}">
                <a16:creationId xmlns:a16="http://schemas.microsoft.com/office/drawing/2014/main" id="{6ED2928D-694B-C84C-A4D8-68896DC539B5}"/>
              </a:ext>
            </a:extLst>
          </p:cNvPr>
          <p:cNvSpPr>
            <a:spLocks noChangeAspect="1"/>
          </p:cNvSpPr>
          <p:nvPr/>
        </p:nvSpPr>
        <p:spPr>
          <a:xfrm>
            <a:off x="2397586" y="3540543"/>
            <a:ext cx="7594553" cy="971952"/>
          </a:xfrm>
          <a:prstGeom prst="rect">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lvl="0">
              <a:buClr>
                <a:srgbClr val="000000"/>
              </a:buClr>
              <a:buSzPts val="1600"/>
            </a:pPr>
            <a:r>
              <a:rPr lang="en-US" sz="1600" dirty="0"/>
              <a:t>Shows effect of major world wars and other events</a:t>
            </a:r>
            <a:endParaRPr sz="1600" b="1" i="0" u="none" strike="noStrike" cap="none" dirty="0">
              <a:solidFill>
                <a:srgbClr val="000000"/>
              </a:solidFill>
              <a:latin typeface="Calibri"/>
              <a:ea typeface="Calibri"/>
              <a:cs typeface="Calibri"/>
              <a:sym typeface="Calibri"/>
            </a:endParaRPr>
          </a:p>
        </p:txBody>
      </p:sp>
      <p:sp>
        <p:nvSpPr>
          <p:cNvPr id="33" name="Google Shape;1046;p17">
            <a:extLst>
              <a:ext uri="{FF2B5EF4-FFF2-40B4-BE49-F238E27FC236}">
                <a16:creationId xmlns:a16="http://schemas.microsoft.com/office/drawing/2014/main" id="{1369C334-D7A4-4F4F-B6B1-8B4212950E8A}"/>
              </a:ext>
            </a:extLst>
          </p:cNvPr>
          <p:cNvSpPr>
            <a:spLocks noChangeAspect="1"/>
          </p:cNvSpPr>
          <p:nvPr/>
        </p:nvSpPr>
        <p:spPr>
          <a:xfrm>
            <a:off x="1742915" y="2920310"/>
            <a:ext cx="960528" cy="915337"/>
          </a:xfrm>
          <a:prstGeom prst="ellipse">
            <a:avLst/>
          </a:prstGeom>
          <a:solidFill>
            <a:schemeClr val="tx2"/>
          </a:solidFill>
          <a:ln w="952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chemeClr val="lt1"/>
                </a:solidFill>
                <a:latin typeface="Calibri"/>
                <a:ea typeface="Arial"/>
                <a:cs typeface="Calibri"/>
                <a:sym typeface="Calibri"/>
              </a:rPr>
              <a:t>2</a:t>
            </a:r>
            <a:endParaRPr sz="1400" b="0" i="0" u="none" strike="noStrike" cap="none" dirty="0">
              <a:solidFill>
                <a:srgbClr val="000000"/>
              </a:solidFill>
              <a:latin typeface="Arial"/>
              <a:ea typeface="Arial"/>
              <a:cs typeface="Arial"/>
              <a:sym typeface="Arial"/>
            </a:endParaRPr>
          </a:p>
        </p:txBody>
      </p:sp>
      <p:sp>
        <p:nvSpPr>
          <p:cNvPr id="37" name="Google Shape;1044;p17">
            <a:extLst>
              <a:ext uri="{FF2B5EF4-FFF2-40B4-BE49-F238E27FC236}">
                <a16:creationId xmlns:a16="http://schemas.microsoft.com/office/drawing/2014/main" id="{6DE4F488-2F8A-8F48-B278-83CD4AC4DF07}"/>
              </a:ext>
            </a:extLst>
          </p:cNvPr>
          <p:cNvSpPr>
            <a:spLocks noChangeAspect="1"/>
          </p:cNvSpPr>
          <p:nvPr/>
        </p:nvSpPr>
        <p:spPr>
          <a:xfrm>
            <a:off x="2397586" y="4841436"/>
            <a:ext cx="7594553" cy="566369"/>
          </a:xfrm>
          <a:prstGeom prst="rect">
            <a:avLst/>
          </a:prstGeom>
          <a:solidFill>
            <a:schemeClr val="accent3"/>
          </a:solid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Calibri"/>
                <a:ea typeface="Calibri"/>
                <a:cs typeface="Calibri"/>
                <a:sym typeface="Calibri"/>
              </a:rPr>
              <a:t>	Discover</a:t>
            </a:r>
            <a:endParaRPr sz="1400" b="0" i="0" u="none" strike="noStrike" cap="none" dirty="0">
              <a:solidFill>
                <a:srgbClr val="000000"/>
              </a:solidFill>
              <a:latin typeface="Arial"/>
              <a:ea typeface="Arial"/>
              <a:cs typeface="Arial"/>
              <a:sym typeface="Arial"/>
            </a:endParaRPr>
          </a:p>
        </p:txBody>
      </p:sp>
      <p:sp>
        <p:nvSpPr>
          <p:cNvPr id="38" name="Google Shape;1045;p17">
            <a:extLst>
              <a:ext uri="{FF2B5EF4-FFF2-40B4-BE49-F238E27FC236}">
                <a16:creationId xmlns:a16="http://schemas.microsoft.com/office/drawing/2014/main" id="{24567CD1-178F-1B4E-8E0A-158F30C34099}"/>
              </a:ext>
            </a:extLst>
          </p:cNvPr>
          <p:cNvSpPr>
            <a:spLocks noChangeAspect="1"/>
          </p:cNvSpPr>
          <p:nvPr/>
        </p:nvSpPr>
        <p:spPr>
          <a:xfrm>
            <a:off x="2397586" y="5257361"/>
            <a:ext cx="7594553" cy="971952"/>
          </a:xfrm>
          <a:prstGeom prst="rect">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600"/>
            </a:pPr>
            <a:r>
              <a:rPr lang="en-US" sz="1600" dirty="0"/>
              <a:t>Leverages large data set to discover concise findings</a:t>
            </a:r>
          </a:p>
        </p:txBody>
      </p:sp>
      <p:sp>
        <p:nvSpPr>
          <p:cNvPr id="39" name="Google Shape;1046;p17">
            <a:extLst>
              <a:ext uri="{FF2B5EF4-FFF2-40B4-BE49-F238E27FC236}">
                <a16:creationId xmlns:a16="http://schemas.microsoft.com/office/drawing/2014/main" id="{04C2E25B-8955-F84A-9A22-D9897E70195D}"/>
              </a:ext>
            </a:extLst>
          </p:cNvPr>
          <p:cNvSpPr>
            <a:spLocks noChangeAspect="1"/>
          </p:cNvSpPr>
          <p:nvPr/>
        </p:nvSpPr>
        <p:spPr>
          <a:xfrm>
            <a:off x="1742915" y="4637128"/>
            <a:ext cx="960528" cy="915337"/>
          </a:xfrm>
          <a:prstGeom prst="ellipse">
            <a:avLst/>
          </a:prstGeom>
          <a:solidFill>
            <a:schemeClr val="tx2"/>
          </a:solidFill>
          <a:ln w="952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chemeClr val="lt1"/>
                </a:solidFill>
                <a:latin typeface="Calibri"/>
                <a:ea typeface="Arial"/>
                <a:cs typeface="Calibri"/>
                <a:sym typeface="Calibri"/>
              </a:rPr>
              <a:t>3</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1164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Visualizations             Results             </a:t>
            </a:r>
            <a:r>
              <a:rPr lang="en-US" sz="1600" dirty="0">
                <a:solidFill>
                  <a:schemeClr val="accent1"/>
                </a:solidFill>
              </a:rPr>
              <a:t>Conclusions</a:t>
            </a:r>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19</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7783E983-3FCC-6F47-A998-BA430B72C713}"/>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C4E902F-1621-AF4A-A005-C6DD0CD532A3}"/>
              </a:ext>
            </a:extLst>
          </p:cNvPr>
          <p:cNvSpPr>
            <a:spLocks noGrp="1"/>
          </p:cNvSpPr>
          <p:nvPr>
            <p:ph type="title"/>
          </p:nvPr>
        </p:nvSpPr>
        <p:spPr>
          <a:xfrm>
            <a:off x="655783" y="30495"/>
            <a:ext cx="10515600" cy="1325563"/>
          </a:xfrm>
        </p:spPr>
        <p:txBody>
          <a:bodyPr/>
          <a:lstStyle/>
          <a:p>
            <a:r>
              <a:rPr lang="en-US" dirty="0"/>
              <a:t>Areas to Expand Functionality</a:t>
            </a:r>
          </a:p>
        </p:txBody>
      </p:sp>
      <p:sp>
        <p:nvSpPr>
          <p:cNvPr id="2" name="TextBox 1">
            <a:extLst>
              <a:ext uri="{FF2B5EF4-FFF2-40B4-BE49-F238E27FC236}">
                <a16:creationId xmlns:a16="http://schemas.microsoft.com/office/drawing/2014/main" id="{76928DDF-647B-5949-98DE-5E639AA8416A}"/>
              </a:ext>
            </a:extLst>
          </p:cNvPr>
          <p:cNvSpPr txBox="1"/>
          <p:nvPr/>
        </p:nvSpPr>
        <p:spPr>
          <a:xfrm>
            <a:off x="1880761" y="7153221"/>
            <a:ext cx="5004447" cy="2031325"/>
          </a:xfrm>
          <a:prstGeom prst="rect">
            <a:avLst/>
          </a:prstGeom>
          <a:noFill/>
        </p:spPr>
        <p:txBody>
          <a:bodyPr wrap="none" rtlCol="0">
            <a:spAutoFit/>
          </a:bodyPr>
          <a:lstStyle/>
          <a:p>
            <a:r>
              <a:rPr lang="en-US" dirty="0"/>
              <a:t>1. Expand analysis beyond the UNSC</a:t>
            </a:r>
          </a:p>
          <a:p>
            <a:r>
              <a:rPr lang="en-US" dirty="0"/>
              <a:t>- Look at different countries and regions</a:t>
            </a:r>
          </a:p>
          <a:p>
            <a:endParaRPr lang="en-US" dirty="0"/>
          </a:p>
          <a:p>
            <a:r>
              <a:rPr lang="en-US" dirty="0"/>
              <a:t>2. Analyze correlations between different words</a:t>
            </a:r>
          </a:p>
          <a:p>
            <a:endParaRPr lang="en-US" dirty="0"/>
          </a:p>
          <a:p>
            <a:r>
              <a:rPr lang="en-US" dirty="0"/>
              <a:t>3. Expand the topics to look at more than one word</a:t>
            </a:r>
          </a:p>
          <a:p>
            <a:endParaRPr lang="en-US" dirty="0"/>
          </a:p>
        </p:txBody>
      </p:sp>
      <p:sp>
        <p:nvSpPr>
          <p:cNvPr id="6" name="TextBox 5">
            <a:extLst>
              <a:ext uri="{FF2B5EF4-FFF2-40B4-BE49-F238E27FC236}">
                <a16:creationId xmlns:a16="http://schemas.microsoft.com/office/drawing/2014/main" id="{5994EA6A-D5E4-D54E-87A8-0A65DA49B772}"/>
              </a:ext>
            </a:extLst>
          </p:cNvPr>
          <p:cNvSpPr txBox="1"/>
          <p:nvPr/>
        </p:nvSpPr>
        <p:spPr>
          <a:xfrm>
            <a:off x="5913583" y="7172739"/>
            <a:ext cx="4900091" cy="1200329"/>
          </a:xfrm>
          <a:prstGeom prst="rect">
            <a:avLst/>
          </a:prstGeom>
          <a:noFill/>
        </p:spPr>
        <p:txBody>
          <a:bodyPr wrap="square" rtlCol="0">
            <a:spAutoFit/>
          </a:bodyPr>
          <a:lstStyle/>
          <a:p>
            <a:r>
              <a:rPr lang="en-US" dirty="0"/>
              <a:t>-For example, it would be more informative for the topic of development to include other words grouped together such as aid, humanitarian, and development</a:t>
            </a:r>
          </a:p>
        </p:txBody>
      </p:sp>
      <p:pic>
        <p:nvPicPr>
          <p:cNvPr id="25602" name="Picture 2">
            <a:extLst>
              <a:ext uri="{FF2B5EF4-FFF2-40B4-BE49-F238E27FC236}">
                <a16:creationId xmlns:a16="http://schemas.microsoft.com/office/drawing/2014/main" id="{E76B5910-5260-2E40-9EC3-E5779B7FF2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762"/>
          <a:stretch/>
        </p:blipFill>
        <p:spPr bwMode="auto">
          <a:xfrm>
            <a:off x="6735170" y="1847332"/>
            <a:ext cx="5182091" cy="4365294"/>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B8C77B6F-B944-6847-9463-75C0F66D957B}"/>
              </a:ext>
            </a:extLst>
          </p:cNvPr>
          <p:cNvSpPr/>
          <p:nvPr/>
        </p:nvSpPr>
        <p:spPr>
          <a:xfrm>
            <a:off x="313721" y="4472313"/>
            <a:ext cx="4320209" cy="142039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Into Other Topics and Words </a:t>
            </a:r>
          </a:p>
        </p:txBody>
      </p:sp>
      <p:sp>
        <p:nvSpPr>
          <p:cNvPr id="12" name="Rounded Rectangle 11">
            <a:extLst>
              <a:ext uri="{FF2B5EF4-FFF2-40B4-BE49-F238E27FC236}">
                <a16:creationId xmlns:a16="http://schemas.microsoft.com/office/drawing/2014/main" id="{A2A677FC-F3F6-EF41-B30B-67382DF2F2D8}"/>
              </a:ext>
            </a:extLst>
          </p:cNvPr>
          <p:cNvSpPr/>
          <p:nvPr/>
        </p:nvSpPr>
        <p:spPr>
          <a:xfrm>
            <a:off x="3935895" y="1230993"/>
            <a:ext cx="4320209" cy="142039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Analysis beyond UNSC</a:t>
            </a:r>
          </a:p>
        </p:txBody>
      </p:sp>
      <p:sp>
        <p:nvSpPr>
          <p:cNvPr id="13" name="Rounded Rectangle 12">
            <a:extLst>
              <a:ext uri="{FF2B5EF4-FFF2-40B4-BE49-F238E27FC236}">
                <a16:creationId xmlns:a16="http://schemas.microsoft.com/office/drawing/2014/main" id="{8CD487B3-2EAD-B945-9876-137E4BFE7E03}"/>
              </a:ext>
            </a:extLst>
          </p:cNvPr>
          <p:cNvSpPr/>
          <p:nvPr/>
        </p:nvSpPr>
        <p:spPr>
          <a:xfrm>
            <a:off x="2046758" y="2852971"/>
            <a:ext cx="4320209" cy="142039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Analyze Correlations Between Different Words</a:t>
            </a:r>
          </a:p>
        </p:txBody>
      </p:sp>
    </p:spTree>
    <p:extLst>
      <p:ext uri="{BB962C8B-B14F-4D97-AF65-F5344CB8AC3E}">
        <p14:creationId xmlns:p14="http://schemas.microsoft.com/office/powerpoint/2010/main" val="668831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E63F-A862-3149-82FC-303A85DE88CC}"/>
              </a:ext>
            </a:extLst>
          </p:cNvPr>
          <p:cNvSpPr>
            <a:spLocks noGrp="1"/>
          </p:cNvSpPr>
          <p:nvPr>
            <p:ph type="title"/>
          </p:nvPr>
        </p:nvSpPr>
        <p:spPr>
          <a:xfrm>
            <a:off x="655783" y="30495"/>
            <a:ext cx="10515600" cy="1325563"/>
          </a:xfrm>
        </p:spPr>
        <p:txBody>
          <a:bodyPr/>
          <a:lstStyle/>
          <a:p>
            <a:r>
              <a:rPr lang="en-US" dirty="0"/>
              <a:t>Agenda</a:t>
            </a:r>
          </a:p>
        </p:txBody>
      </p:sp>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2</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sp>
        <p:nvSpPr>
          <p:cNvPr id="20" name="Google Shape;928;p13">
            <a:extLst>
              <a:ext uri="{FF2B5EF4-FFF2-40B4-BE49-F238E27FC236}">
                <a16:creationId xmlns:a16="http://schemas.microsoft.com/office/drawing/2014/main" id="{B19DCA92-0408-F140-82A1-81C593782A61}"/>
              </a:ext>
            </a:extLst>
          </p:cNvPr>
          <p:cNvSpPr/>
          <p:nvPr/>
        </p:nvSpPr>
        <p:spPr>
          <a:xfrm rot="8205591">
            <a:off x="2980855" y="2046919"/>
            <a:ext cx="1982460" cy="198246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1" name="Google Shape;929;p13">
            <a:extLst>
              <a:ext uri="{FF2B5EF4-FFF2-40B4-BE49-F238E27FC236}">
                <a16:creationId xmlns:a16="http://schemas.microsoft.com/office/drawing/2014/main" id="{364EAE6D-A4AC-7D46-BFE0-CBE47F8B8E6A}"/>
              </a:ext>
            </a:extLst>
          </p:cNvPr>
          <p:cNvSpPr/>
          <p:nvPr/>
        </p:nvSpPr>
        <p:spPr>
          <a:xfrm rot="8205591">
            <a:off x="5100980" y="2046919"/>
            <a:ext cx="1982460" cy="198246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2" name="Google Shape;930;p13">
            <a:extLst>
              <a:ext uri="{FF2B5EF4-FFF2-40B4-BE49-F238E27FC236}">
                <a16:creationId xmlns:a16="http://schemas.microsoft.com/office/drawing/2014/main" id="{567FFD9E-058C-7742-BBEE-8FEEE9164495}"/>
              </a:ext>
            </a:extLst>
          </p:cNvPr>
          <p:cNvSpPr/>
          <p:nvPr/>
        </p:nvSpPr>
        <p:spPr>
          <a:xfrm rot="8205591">
            <a:off x="7258728" y="2046919"/>
            <a:ext cx="1982460" cy="198246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3" name="Google Shape;931;p13">
            <a:extLst>
              <a:ext uri="{FF2B5EF4-FFF2-40B4-BE49-F238E27FC236}">
                <a16:creationId xmlns:a16="http://schemas.microsoft.com/office/drawing/2014/main" id="{34F38D4D-CAAD-E246-88C1-650AC428A21A}"/>
              </a:ext>
            </a:extLst>
          </p:cNvPr>
          <p:cNvSpPr/>
          <p:nvPr/>
        </p:nvSpPr>
        <p:spPr>
          <a:xfrm rot="8205591">
            <a:off x="9395694" y="2046919"/>
            <a:ext cx="1982460" cy="198246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4" name="Google Shape;932;p13">
            <a:extLst>
              <a:ext uri="{FF2B5EF4-FFF2-40B4-BE49-F238E27FC236}">
                <a16:creationId xmlns:a16="http://schemas.microsoft.com/office/drawing/2014/main" id="{0C4C7F5F-9C87-B047-BD7F-32410BB90142}"/>
              </a:ext>
            </a:extLst>
          </p:cNvPr>
          <p:cNvSpPr/>
          <p:nvPr/>
        </p:nvSpPr>
        <p:spPr>
          <a:xfrm rot="8205591">
            <a:off x="849926" y="2046919"/>
            <a:ext cx="1982460" cy="198246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grpSp>
        <p:nvGrpSpPr>
          <p:cNvPr id="25" name="Google Shape;933;p13">
            <a:extLst>
              <a:ext uri="{FF2B5EF4-FFF2-40B4-BE49-F238E27FC236}">
                <a16:creationId xmlns:a16="http://schemas.microsoft.com/office/drawing/2014/main" id="{14328ADD-0277-6147-BAAA-9D4193D7DF3B}"/>
              </a:ext>
            </a:extLst>
          </p:cNvPr>
          <p:cNvGrpSpPr/>
          <p:nvPr/>
        </p:nvGrpSpPr>
        <p:grpSpPr>
          <a:xfrm>
            <a:off x="598756" y="4633135"/>
            <a:ext cx="10871100" cy="212400"/>
            <a:chOff x="535709" y="3172690"/>
            <a:chExt cx="10871100" cy="212400"/>
          </a:xfrm>
        </p:grpSpPr>
        <p:cxnSp>
          <p:nvCxnSpPr>
            <p:cNvPr id="26" name="Google Shape;934;p13">
              <a:extLst>
                <a:ext uri="{FF2B5EF4-FFF2-40B4-BE49-F238E27FC236}">
                  <a16:creationId xmlns:a16="http://schemas.microsoft.com/office/drawing/2014/main" id="{8CB75892-1E82-1E4E-87F3-21A24393DD66}"/>
                </a:ext>
              </a:extLst>
            </p:cNvPr>
            <p:cNvCxnSpPr/>
            <p:nvPr/>
          </p:nvCxnSpPr>
          <p:spPr>
            <a:xfrm>
              <a:off x="535709" y="3278908"/>
              <a:ext cx="10871100" cy="0"/>
            </a:xfrm>
            <a:prstGeom prst="straightConnector1">
              <a:avLst/>
            </a:prstGeom>
            <a:noFill/>
            <a:ln w="19050" cap="flat" cmpd="sng">
              <a:solidFill>
                <a:srgbClr val="002060"/>
              </a:solidFill>
              <a:prstDash val="dash"/>
              <a:miter lim="800000"/>
              <a:headEnd type="none" w="sm" len="sm"/>
              <a:tailEnd type="none" w="sm" len="sm"/>
            </a:ln>
          </p:spPr>
        </p:cxnSp>
        <p:sp>
          <p:nvSpPr>
            <p:cNvPr id="27" name="Google Shape;935;p13">
              <a:extLst>
                <a:ext uri="{FF2B5EF4-FFF2-40B4-BE49-F238E27FC236}">
                  <a16:creationId xmlns:a16="http://schemas.microsoft.com/office/drawing/2014/main" id="{6073AF05-7D2E-6D4B-8BE5-CDBE65BFC1B3}"/>
                </a:ext>
              </a:extLst>
            </p:cNvPr>
            <p:cNvSpPr/>
            <p:nvPr/>
          </p:nvSpPr>
          <p:spPr>
            <a:xfrm>
              <a:off x="1517074" y="3172690"/>
              <a:ext cx="212400" cy="212400"/>
            </a:xfrm>
            <a:prstGeom prst="ellipse">
              <a:avLst/>
            </a:prstGeom>
            <a:solidFill>
              <a:schemeClr val="accent1"/>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8" name="Google Shape;936;p13">
              <a:extLst>
                <a:ext uri="{FF2B5EF4-FFF2-40B4-BE49-F238E27FC236}">
                  <a16:creationId xmlns:a16="http://schemas.microsoft.com/office/drawing/2014/main" id="{0E0089D2-7E0A-604F-A8CD-EF399E1A3D9C}"/>
                </a:ext>
              </a:extLst>
            </p:cNvPr>
            <p:cNvSpPr/>
            <p:nvPr/>
          </p:nvSpPr>
          <p:spPr>
            <a:xfrm>
              <a:off x="3650674" y="3172690"/>
              <a:ext cx="212400" cy="212400"/>
            </a:xfrm>
            <a:prstGeom prst="ellipse">
              <a:avLst/>
            </a:prstGeom>
            <a:solidFill>
              <a:schemeClr val="accent1"/>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9" name="Google Shape;937;p13">
              <a:extLst>
                <a:ext uri="{FF2B5EF4-FFF2-40B4-BE49-F238E27FC236}">
                  <a16:creationId xmlns:a16="http://schemas.microsoft.com/office/drawing/2014/main" id="{94BA5C30-0DED-ED4F-9255-815B49215F47}"/>
                </a:ext>
              </a:extLst>
            </p:cNvPr>
            <p:cNvSpPr/>
            <p:nvPr/>
          </p:nvSpPr>
          <p:spPr>
            <a:xfrm>
              <a:off x="5784274" y="3172690"/>
              <a:ext cx="212400" cy="212400"/>
            </a:xfrm>
            <a:prstGeom prst="ellipse">
              <a:avLst/>
            </a:prstGeom>
            <a:solidFill>
              <a:schemeClr val="accent1"/>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0" name="Google Shape;938;p13">
              <a:extLst>
                <a:ext uri="{FF2B5EF4-FFF2-40B4-BE49-F238E27FC236}">
                  <a16:creationId xmlns:a16="http://schemas.microsoft.com/office/drawing/2014/main" id="{B5118663-3C61-D44A-B803-8A140DDF049D}"/>
                </a:ext>
              </a:extLst>
            </p:cNvPr>
            <p:cNvSpPr/>
            <p:nvPr/>
          </p:nvSpPr>
          <p:spPr>
            <a:xfrm>
              <a:off x="7917874" y="3172690"/>
              <a:ext cx="212400" cy="212400"/>
            </a:xfrm>
            <a:prstGeom prst="ellipse">
              <a:avLst/>
            </a:prstGeom>
            <a:solidFill>
              <a:schemeClr val="accent1"/>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1" name="Google Shape;939;p13">
              <a:extLst>
                <a:ext uri="{FF2B5EF4-FFF2-40B4-BE49-F238E27FC236}">
                  <a16:creationId xmlns:a16="http://schemas.microsoft.com/office/drawing/2014/main" id="{04D6ED8D-0C15-8B4D-AC47-A4A8AD33B200}"/>
                </a:ext>
              </a:extLst>
            </p:cNvPr>
            <p:cNvSpPr/>
            <p:nvPr/>
          </p:nvSpPr>
          <p:spPr>
            <a:xfrm>
              <a:off x="10051474" y="3172690"/>
              <a:ext cx="212400" cy="212400"/>
            </a:xfrm>
            <a:prstGeom prst="ellipse">
              <a:avLst/>
            </a:prstGeom>
            <a:solidFill>
              <a:schemeClr val="accent1"/>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grpSp>
      <p:sp>
        <p:nvSpPr>
          <p:cNvPr id="32" name="Google Shape;940;p13">
            <a:extLst>
              <a:ext uri="{FF2B5EF4-FFF2-40B4-BE49-F238E27FC236}">
                <a16:creationId xmlns:a16="http://schemas.microsoft.com/office/drawing/2014/main" id="{6DE8E88E-F740-D14A-88C2-9307CEA48757}"/>
              </a:ext>
            </a:extLst>
          </p:cNvPr>
          <p:cNvSpPr/>
          <p:nvPr/>
        </p:nvSpPr>
        <p:spPr>
          <a:xfrm rot="8205591">
            <a:off x="737879" y="2143909"/>
            <a:ext cx="1982460" cy="1982460"/>
          </a:xfrm>
          <a:prstGeom prst="teardrop">
            <a:avLst>
              <a:gd name="adj" fmla="val 100000"/>
            </a:avLst>
          </a:prstGeom>
          <a:solidFill>
            <a:srgbClr val="E3E4E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3" name="Google Shape;941;p13">
            <a:extLst>
              <a:ext uri="{FF2B5EF4-FFF2-40B4-BE49-F238E27FC236}">
                <a16:creationId xmlns:a16="http://schemas.microsoft.com/office/drawing/2014/main" id="{6AC999DD-91D5-4A4A-8A3C-EC47E1FA5A87}"/>
              </a:ext>
            </a:extLst>
          </p:cNvPr>
          <p:cNvSpPr/>
          <p:nvPr/>
        </p:nvSpPr>
        <p:spPr>
          <a:xfrm rot="8205591">
            <a:off x="2872330" y="2143909"/>
            <a:ext cx="1982460" cy="1982460"/>
          </a:xfrm>
          <a:prstGeom prst="teardrop">
            <a:avLst>
              <a:gd name="adj" fmla="val 100000"/>
            </a:avLst>
          </a:prstGeom>
          <a:solidFill>
            <a:srgbClr val="E3E4E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4" name="Google Shape;942;p13">
            <a:extLst>
              <a:ext uri="{FF2B5EF4-FFF2-40B4-BE49-F238E27FC236}">
                <a16:creationId xmlns:a16="http://schemas.microsoft.com/office/drawing/2014/main" id="{C2E29B3D-A73D-9345-8C14-ADD6A9C305A3}"/>
              </a:ext>
            </a:extLst>
          </p:cNvPr>
          <p:cNvSpPr/>
          <p:nvPr/>
        </p:nvSpPr>
        <p:spPr>
          <a:xfrm rot="8205591">
            <a:off x="5006780" y="2143909"/>
            <a:ext cx="1982460" cy="1982460"/>
          </a:xfrm>
          <a:prstGeom prst="teardrop">
            <a:avLst>
              <a:gd name="adj" fmla="val 100000"/>
            </a:avLst>
          </a:prstGeom>
          <a:solidFill>
            <a:srgbClr val="E3E4E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5" name="Google Shape;943;p13">
            <a:extLst>
              <a:ext uri="{FF2B5EF4-FFF2-40B4-BE49-F238E27FC236}">
                <a16:creationId xmlns:a16="http://schemas.microsoft.com/office/drawing/2014/main" id="{6023AE50-F236-D647-B68C-7CBF09C5B546}"/>
              </a:ext>
            </a:extLst>
          </p:cNvPr>
          <p:cNvSpPr/>
          <p:nvPr/>
        </p:nvSpPr>
        <p:spPr>
          <a:xfrm rot="8205591">
            <a:off x="7141232" y="2143909"/>
            <a:ext cx="1982460" cy="1982460"/>
          </a:xfrm>
          <a:prstGeom prst="teardrop">
            <a:avLst>
              <a:gd name="adj" fmla="val 100000"/>
            </a:avLst>
          </a:prstGeom>
          <a:solidFill>
            <a:srgbClr val="E3E4E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6" name="Google Shape;944;p13">
            <a:extLst>
              <a:ext uri="{FF2B5EF4-FFF2-40B4-BE49-F238E27FC236}">
                <a16:creationId xmlns:a16="http://schemas.microsoft.com/office/drawing/2014/main" id="{B28FCA26-5426-B04E-B7BB-E03A48F95E1E}"/>
              </a:ext>
            </a:extLst>
          </p:cNvPr>
          <p:cNvSpPr/>
          <p:nvPr/>
        </p:nvSpPr>
        <p:spPr>
          <a:xfrm rot="8205591">
            <a:off x="9275683" y="2143909"/>
            <a:ext cx="1982460" cy="1982460"/>
          </a:xfrm>
          <a:prstGeom prst="teardrop">
            <a:avLst>
              <a:gd name="adj" fmla="val 100000"/>
            </a:avLst>
          </a:prstGeom>
          <a:solidFill>
            <a:srgbClr val="E3E4E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7" name="Google Shape;945;p13">
            <a:extLst>
              <a:ext uri="{FF2B5EF4-FFF2-40B4-BE49-F238E27FC236}">
                <a16:creationId xmlns:a16="http://schemas.microsoft.com/office/drawing/2014/main" id="{8B288231-32E3-1A4C-8434-CB4BA1DAE802}"/>
              </a:ext>
            </a:extLst>
          </p:cNvPr>
          <p:cNvSpPr txBox="1"/>
          <p:nvPr/>
        </p:nvSpPr>
        <p:spPr>
          <a:xfrm>
            <a:off x="1017916" y="2871819"/>
            <a:ext cx="14223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entury Gothic"/>
                <a:ea typeface="Century Gothic"/>
                <a:cs typeface="Century Gothic"/>
                <a:sym typeface="Century Gothic"/>
              </a:rPr>
              <a:t>Research Question</a:t>
            </a:r>
            <a:endParaRPr sz="1400" b="0" i="0" u="none" strike="noStrike" cap="none" dirty="0">
              <a:solidFill>
                <a:srgbClr val="000000"/>
              </a:solidFill>
              <a:latin typeface="Arial"/>
              <a:ea typeface="Arial"/>
              <a:cs typeface="Arial"/>
              <a:sym typeface="Arial"/>
            </a:endParaRPr>
          </a:p>
        </p:txBody>
      </p:sp>
      <p:sp>
        <p:nvSpPr>
          <p:cNvPr id="38" name="Google Shape;946;p13">
            <a:extLst>
              <a:ext uri="{FF2B5EF4-FFF2-40B4-BE49-F238E27FC236}">
                <a16:creationId xmlns:a16="http://schemas.microsoft.com/office/drawing/2014/main" id="{CA3C10D0-5319-4E4C-86B8-E3691DAC76B4}"/>
              </a:ext>
            </a:extLst>
          </p:cNvPr>
          <p:cNvSpPr txBox="1"/>
          <p:nvPr/>
        </p:nvSpPr>
        <p:spPr>
          <a:xfrm>
            <a:off x="3065213" y="2622649"/>
            <a:ext cx="15138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Century Gothic"/>
                <a:ea typeface="Century Gothic"/>
                <a:cs typeface="Century Gothic"/>
                <a:sym typeface="Century Gothic"/>
              </a:rPr>
              <a:t>Data Summary and Processing </a:t>
            </a:r>
            <a:endParaRPr sz="1400" b="0" i="0" u="none" strike="noStrike" cap="none" dirty="0">
              <a:solidFill>
                <a:srgbClr val="000000"/>
              </a:solidFill>
              <a:latin typeface="Arial"/>
              <a:ea typeface="Arial"/>
              <a:cs typeface="Arial"/>
              <a:sym typeface="Arial"/>
            </a:endParaRPr>
          </a:p>
        </p:txBody>
      </p:sp>
      <p:sp>
        <p:nvSpPr>
          <p:cNvPr id="39" name="Google Shape;947;p13">
            <a:extLst>
              <a:ext uri="{FF2B5EF4-FFF2-40B4-BE49-F238E27FC236}">
                <a16:creationId xmlns:a16="http://schemas.microsoft.com/office/drawing/2014/main" id="{D01E9153-D3B1-0742-9CAE-0695A8E688F8}"/>
              </a:ext>
            </a:extLst>
          </p:cNvPr>
          <p:cNvSpPr txBox="1"/>
          <p:nvPr/>
        </p:nvSpPr>
        <p:spPr>
          <a:xfrm>
            <a:off x="5089793" y="2950489"/>
            <a:ext cx="1722237"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entury Gothic"/>
                <a:ea typeface="Century Gothic"/>
                <a:cs typeface="Century Gothic"/>
                <a:sym typeface="Century Gothic"/>
              </a:rPr>
              <a:t>Visualization</a:t>
            </a:r>
            <a:endParaRPr sz="1400" b="0" i="0" u="none" strike="noStrike" cap="none" dirty="0">
              <a:solidFill>
                <a:srgbClr val="000000"/>
              </a:solidFill>
              <a:latin typeface="Arial"/>
              <a:ea typeface="Arial"/>
              <a:cs typeface="Arial"/>
              <a:sym typeface="Arial"/>
            </a:endParaRPr>
          </a:p>
        </p:txBody>
      </p:sp>
      <p:sp>
        <p:nvSpPr>
          <p:cNvPr id="40" name="Google Shape;948;p13">
            <a:extLst>
              <a:ext uri="{FF2B5EF4-FFF2-40B4-BE49-F238E27FC236}">
                <a16:creationId xmlns:a16="http://schemas.microsoft.com/office/drawing/2014/main" id="{FE5F7113-34D3-EC4A-9489-F8742068AC40}"/>
              </a:ext>
            </a:extLst>
          </p:cNvPr>
          <p:cNvSpPr txBox="1"/>
          <p:nvPr/>
        </p:nvSpPr>
        <p:spPr>
          <a:xfrm>
            <a:off x="7363522" y="2950489"/>
            <a:ext cx="14223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entury Gothic"/>
                <a:ea typeface="Century Gothic"/>
                <a:cs typeface="Century Gothic"/>
                <a:sym typeface="Century Gothic"/>
              </a:rPr>
              <a:t>Results</a:t>
            </a:r>
            <a:endParaRPr sz="1400" b="0" i="0" u="none" strike="noStrike" cap="none" dirty="0">
              <a:solidFill>
                <a:srgbClr val="000000"/>
              </a:solidFill>
              <a:latin typeface="Arial"/>
              <a:ea typeface="Arial"/>
              <a:cs typeface="Arial"/>
              <a:sym typeface="Arial"/>
            </a:endParaRPr>
          </a:p>
        </p:txBody>
      </p:sp>
      <p:sp>
        <p:nvSpPr>
          <p:cNvPr id="41" name="Google Shape;949;p13">
            <a:extLst>
              <a:ext uri="{FF2B5EF4-FFF2-40B4-BE49-F238E27FC236}">
                <a16:creationId xmlns:a16="http://schemas.microsoft.com/office/drawing/2014/main" id="{1964E4B5-BA9C-6E44-AB9F-22EBEFC45246}"/>
              </a:ext>
            </a:extLst>
          </p:cNvPr>
          <p:cNvSpPr txBox="1"/>
          <p:nvPr/>
        </p:nvSpPr>
        <p:spPr>
          <a:xfrm>
            <a:off x="9456629" y="2950489"/>
            <a:ext cx="1552556"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entury Gothic"/>
                <a:ea typeface="Century Gothic"/>
                <a:cs typeface="Century Gothic"/>
                <a:sym typeface="Century Gothic"/>
              </a:rPr>
              <a:t>Conclusions</a:t>
            </a:r>
            <a:endParaRPr sz="1400" b="0" i="0" u="none" strike="noStrike" cap="none" dirty="0">
              <a:solidFill>
                <a:srgbClr val="000000"/>
              </a:solidFill>
              <a:latin typeface="Arial"/>
              <a:ea typeface="Arial"/>
              <a:cs typeface="Arial"/>
              <a:sym typeface="Arial"/>
            </a:endParaRPr>
          </a:p>
        </p:txBody>
      </p:sp>
      <p:cxnSp>
        <p:nvCxnSpPr>
          <p:cNvPr id="42" name="Straight Connector 41">
            <a:extLst>
              <a:ext uri="{FF2B5EF4-FFF2-40B4-BE49-F238E27FC236}">
                <a16:creationId xmlns:a16="http://schemas.microsoft.com/office/drawing/2014/main" id="{3DB9EFD9-8E0F-504E-A53C-2F53835912CE}"/>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534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Data Processing            Visualizations             Results             </a:t>
            </a:r>
            <a:r>
              <a:rPr lang="en-US" sz="1600" dirty="0">
                <a:solidFill>
                  <a:schemeClr val="accent1"/>
                </a:solidFill>
              </a:rPr>
              <a:t>Conclusions</a:t>
            </a:r>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20</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7783E983-3FCC-6F47-A998-BA430B72C713}"/>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C4E902F-1621-AF4A-A005-C6DD0CD532A3}"/>
              </a:ext>
            </a:extLst>
          </p:cNvPr>
          <p:cNvSpPr>
            <a:spLocks noGrp="1"/>
          </p:cNvSpPr>
          <p:nvPr>
            <p:ph type="title"/>
          </p:nvPr>
        </p:nvSpPr>
        <p:spPr>
          <a:xfrm>
            <a:off x="655783" y="30495"/>
            <a:ext cx="10515600" cy="1325563"/>
          </a:xfrm>
        </p:spPr>
        <p:txBody>
          <a:bodyPr/>
          <a:lstStyle/>
          <a:p>
            <a:r>
              <a:rPr lang="en-US" dirty="0"/>
              <a:t>Sources</a:t>
            </a:r>
          </a:p>
        </p:txBody>
      </p:sp>
      <p:sp>
        <p:nvSpPr>
          <p:cNvPr id="10" name="Rectangle 9">
            <a:extLst>
              <a:ext uri="{FF2B5EF4-FFF2-40B4-BE49-F238E27FC236}">
                <a16:creationId xmlns:a16="http://schemas.microsoft.com/office/drawing/2014/main" id="{568DC5D2-B629-0949-8F49-7619141DC4EA}"/>
              </a:ext>
            </a:extLst>
          </p:cNvPr>
          <p:cNvSpPr/>
          <p:nvPr/>
        </p:nvSpPr>
        <p:spPr>
          <a:xfrm>
            <a:off x="3529219" y="2736502"/>
            <a:ext cx="8083826" cy="1384995"/>
          </a:xfrm>
          <a:prstGeom prst="rect">
            <a:avLst/>
          </a:prstGeom>
        </p:spPr>
        <p:txBody>
          <a:bodyPr wrap="square">
            <a:spAutoFit/>
          </a:bodyPr>
          <a:lstStyle/>
          <a:p>
            <a:r>
              <a:rPr lang="en-US" sz="2800" b="1" dirty="0">
                <a:solidFill>
                  <a:srgbClr val="000000"/>
                </a:solidFill>
                <a:latin typeface="Times New Roman" panose="02020603050405020304" pitchFamily="18" charset="0"/>
              </a:rPr>
              <a:t>UN General Debates Dataset: </a:t>
            </a:r>
          </a:p>
          <a:p>
            <a:r>
              <a:rPr lang="en-US" sz="2800" dirty="0">
                <a:solidFill>
                  <a:srgbClr val="000000"/>
                </a:solidFill>
                <a:latin typeface="Times New Roman" panose="02020603050405020304" pitchFamily="18" charset="0"/>
              </a:rPr>
              <a:t>https://</a:t>
            </a:r>
            <a:r>
              <a:rPr lang="en-US" sz="2800" dirty="0" err="1">
                <a:solidFill>
                  <a:srgbClr val="000000"/>
                </a:solidFill>
                <a:latin typeface="Times New Roman" panose="02020603050405020304" pitchFamily="18" charset="0"/>
              </a:rPr>
              <a:t>www.kaggle.com</a:t>
            </a:r>
            <a:r>
              <a:rPr lang="en-US" sz="2800" dirty="0">
                <a:solidFill>
                  <a:srgbClr val="000000"/>
                </a:solidFill>
                <a:latin typeface="Times New Roman" panose="02020603050405020304" pitchFamily="18" charset="0"/>
              </a:rPr>
              <a:t>/</a:t>
            </a:r>
            <a:r>
              <a:rPr lang="en-US" sz="2800" dirty="0" err="1">
                <a:solidFill>
                  <a:srgbClr val="000000"/>
                </a:solidFill>
                <a:latin typeface="Times New Roman" panose="02020603050405020304" pitchFamily="18" charset="0"/>
              </a:rPr>
              <a:t>unitednations</a:t>
            </a:r>
            <a:r>
              <a:rPr lang="en-US" sz="2800" dirty="0">
                <a:solidFill>
                  <a:srgbClr val="000000"/>
                </a:solidFill>
                <a:latin typeface="Times New Roman" panose="02020603050405020304" pitchFamily="18" charset="0"/>
              </a:rPr>
              <a:t>/</a:t>
            </a:r>
            <a:r>
              <a:rPr lang="en-US" sz="2800" dirty="0" err="1">
                <a:solidFill>
                  <a:srgbClr val="000000"/>
                </a:solidFill>
                <a:latin typeface="Times New Roman" panose="02020603050405020304" pitchFamily="18" charset="0"/>
              </a:rPr>
              <a:t>un-general-debates?select</a:t>
            </a:r>
            <a:r>
              <a:rPr lang="en-US" sz="2800" dirty="0">
                <a:solidFill>
                  <a:srgbClr val="000000"/>
                </a:solidFill>
                <a:latin typeface="Times New Roman" panose="02020603050405020304" pitchFamily="18" charset="0"/>
              </a:rPr>
              <a:t>=un-general-</a:t>
            </a:r>
            <a:r>
              <a:rPr lang="en-US" sz="2800" dirty="0" err="1">
                <a:solidFill>
                  <a:srgbClr val="000000"/>
                </a:solidFill>
                <a:latin typeface="Times New Roman" panose="02020603050405020304" pitchFamily="18" charset="0"/>
              </a:rPr>
              <a:t>debates.csv</a:t>
            </a:r>
            <a:r>
              <a:rPr lang="en-US" sz="2800" dirty="0">
                <a:solidFill>
                  <a:srgbClr val="000000"/>
                </a:solidFill>
                <a:latin typeface="Times New Roman" panose="02020603050405020304" pitchFamily="18" charset="0"/>
              </a:rPr>
              <a:t> </a:t>
            </a:r>
            <a:endParaRPr lang="en-US" sz="2800" dirty="0"/>
          </a:p>
        </p:txBody>
      </p:sp>
      <p:pic>
        <p:nvPicPr>
          <p:cNvPr id="26628" name="Picture 4" descr="Data Source Icons - Download Free Vector Icons | Noun Project">
            <a:extLst>
              <a:ext uri="{FF2B5EF4-FFF2-40B4-BE49-F238E27FC236}">
                <a16:creationId xmlns:a16="http://schemas.microsoft.com/office/drawing/2014/main" id="{E56D2D7F-F920-E54F-A3DF-4B5073411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652" y="2615343"/>
            <a:ext cx="1625103" cy="162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099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rPr>
              <a:t>             Research Question             </a:t>
            </a:r>
            <a:r>
              <a:rPr lang="en-US" sz="1600" dirty="0">
                <a:solidFill>
                  <a:schemeClr val="bg1"/>
                </a:solidFill>
              </a:rPr>
              <a:t>Data Summary             Data Processing            Visualizations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3</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58206067-CE50-E94A-B186-A38EBF77FEAA}"/>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09F31C0-FE4A-2A4D-AFAA-B286A397A218}"/>
              </a:ext>
            </a:extLst>
          </p:cNvPr>
          <p:cNvSpPr>
            <a:spLocks noGrp="1"/>
          </p:cNvSpPr>
          <p:nvPr>
            <p:ph type="title"/>
          </p:nvPr>
        </p:nvSpPr>
        <p:spPr>
          <a:xfrm>
            <a:off x="655783" y="30495"/>
            <a:ext cx="10515600" cy="1325563"/>
          </a:xfrm>
        </p:spPr>
        <p:txBody>
          <a:bodyPr/>
          <a:lstStyle/>
          <a:p>
            <a:r>
              <a:rPr lang="en-US" dirty="0"/>
              <a:t>Research Question</a:t>
            </a:r>
          </a:p>
        </p:txBody>
      </p:sp>
      <p:pic>
        <p:nvPicPr>
          <p:cNvPr id="1026" name="Picture 2">
            <a:extLst>
              <a:ext uri="{FF2B5EF4-FFF2-40B4-BE49-F238E27FC236}">
                <a16:creationId xmlns:a16="http://schemas.microsoft.com/office/drawing/2014/main" id="{7C369BA1-C942-D24C-8F2A-E6BD5E480699}"/>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16728"/>
          <a:stretch/>
        </p:blipFill>
        <p:spPr bwMode="auto">
          <a:xfrm>
            <a:off x="885401" y="2888358"/>
            <a:ext cx="1420295" cy="11827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00D25D-4615-0942-BA9E-026846857E2B}"/>
              </a:ext>
            </a:extLst>
          </p:cNvPr>
          <p:cNvSpPr txBox="1"/>
          <p:nvPr/>
        </p:nvSpPr>
        <p:spPr>
          <a:xfrm>
            <a:off x="2516887" y="2888358"/>
            <a:ext cx="8654496" cy="2123658"/>
          </a:xfrm>
          <a:prstGeom prst="rect">
            <a:avLst/>
          </a:prstGeom>
          <a:noFill/>
        </p:spPr>
        <p:txBody>
          <a:bodyPr wrap="square" rtlCol="0">
            <a:spAutoFit/>
          </a:bodyPr>
          <a:lstStyle/>
          <a:p>
            <a:r>
              <a:rPr lang="en-US" sz="3200" dirty="0"/>
              <a:t>How have the focuses of the permanent members of the United Nations Security Council changed over time? </a:t>
            </a:r>
          </a:p>
          <a:p>
            <a:br>
              <a:rPr lang="en-US" dirty="0"/>
            </a:br>
            <a:endParaRPr lang="en-US" dirty="0"/>
          </a:p>
        </p:txBody>
      </p:sp>
    </p:spTree>
    <p:extLst>
      <p:ext uri="{BB962C8B-B14F-4D97-AF65-F5344CB8AC3E}">
        <p14:creationId xmlns:p14="http://schemas.microsoft.com/office/powerpoint/2010/main" val="24354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a:t>
            </a:r>
            <a:r>
              <a:rPr lang="en-US" sz="1600" dirty="0">
                <a:solidFill>
                  <a:schemeClr val="accent1"/>
                </a:solidFill>
              </a:rPr>
              <a:t>Data Summary             </a:t>
            </a:r>
            <a:r>
              <a:rPr lang="en-US" sz="1600" dirty="0">
                <a:solidFill>
                  <a:schemeClr val="bg1"/>
                </a:solidFill>
              </a:rPr>
              <a:t>Data Processing            Visualizations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4</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637667A2-0EFC-EF49-82B9-CFF5C2DB43C2}"/>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E02F49A-A8D2-5941-8BB2-C1422A5557F6}"/>
              </a:ext>
            </a:extLst>
          </p:cNvPr>
          <p:cNvSpPr txBox="1">
            <a:spLocks/>
          </p:cNvSpPr>
          <p:nvPr/>
        </p:nvSpPr>
        <p:spPr>
          <a:xfrm>
            <a:off x="655783" y="30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Description</a:t>
            </a:r>
          </a:p>
        </p:txBody>
      </p:sp>
      <p:pic>
        <p:nvPicPr>
          <p:cNvPr id="3074" name="Picture 2" descr="Kaggle - Wikipedia">
            <a:extLst>
              <a:ext uri="{FF2B5EF4-FFF2-40B4-BE49-F238E27FC236}">
                <a16:creationId xmlns:a16="http://schemas.microsoft.com/office/drawing/2014/main" id="{328222D6-F826-864C-8A2F-8475E408B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747" y="2870020"/>
            <a:ext cx="2453068" cy="94744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oogle Shape;1150;p21">
            <a:extLst>
              <a:ext uri="{FF2B5EF4-FFF2-40B4-BE49-F238E27FC236}">
                <a16:creationId xmlns:a16="http://schemas.microsoft.com/office/drawing/2014/main" id="{F6CF93B4-CB64-1743-B413-8EE309F29F86}"/>
              </a:ext>
            </a:extLst>
          </p:cNvPr>
          <p:cNvGrpSpPr/>
          <p:nvPr/>
        </p:nvGrpSpPr>
        <p:grpSpPr>
          <a:xfrm>
            <a:off x="2449499" y="-393056"/>
            <a:ext cx="10962109" cy="6860686"/>
            <a:chOff x="838277" y="-687864"/>
            <a:chExt cx="10962109" cy="7030833"/>
          </a:xfrm>
        </p:grpSpPr>
        <p:sp>
          <p:nvSpPr>
            <p:cNvPr id="17" name="Google Shape;1151;p21">
              <a:extLst>
                <a:ext uri="{FF2B5EF4-FFF2-40B4-BE49-F238E27FC236}">
                  <a16:creationId xmlns:a16="http://schemas.microsoft.com/office/drawing/2014/main" id="{2BD32927-9469-614D-A6C5-530ADC4C844B}"/>
                </a:ext>
              </a:extLst>
            </p:cNvPr>
            <p:cNvSpPr/>
            <p:nvPr/>
          </p:nvSpPr>
          <p:spPr>
            <a:xfrm rot="1048227">
              <a:off x="838277" y="-687864"/>
              <a:ext cx="5759893" cy="7030833"/>
            </a:xfrm>
            <a:prstGeom prst="arc">
              <a:avLst>
                <a:gd name="adj1" fmla="val 18945307"/>
                <a:gd name="adj2" fmla="val 2532095"/>
              </a:avLst>
            </a:prstGeom>
            <a:noFill/>
            <a:ln w="28575" cap="flat" cmpd="sng">
              <a:solidFill>
                <a:srgbClr val="E6E6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entury Gothic"/>
                <a:ea typeface="Century Gothic"/>
                <a:cs typeface="Century Gothic"/>
                <a:sym typeface="Century Gothic"/>
              </a:endParaRPr>
            </a:p>
          </p:txBody>
        </p:sp>
        <p:grpSp>
          <p:nvGrpSpPr>
            <p:cNvPr id="18" name="Google Shape;1152;p21">
              <a:extLst>
                <a:ext uri="{FF2B5EF4-FFF2-40B4-BE49-F238E27FC236}">
                  <a16:creationId xmlns:a16="http://schemas.microsoft.com/office/drawing/2014/main" id="{BD983B96-EA40-D845-85C2-ADD3CD669767}"/>
                </a:ext>
              </a:extLst>
            </p:cNvPr>
            <p:cNvGrpSpPr/>
            <p:nvPr/>
          </p:nvGrpSpPr>
          <p:grpSpPr>
            <a:xfrm>
              <a:off x="1845103" y="1747320"/>
              <a:ext cx="9955283" cy="3573057"/>
              <a:chOff x="1845103" y="1747320"/>
              <a:chExt cx="9955283" cy="3573057"/>
            </a:xfrm>
          </p:grpSpPr>
          <p:sp>
            <p:nvSpPr>
              <p:cNvPr id="19" name="Google Shape;1153;p21">
                <a:extLst>
                  <a:ext uri="{FF2B5EF4-FFF2-40B4-BE49-F238E27FC236}">
                    <a16:creationId xmlns:a16="http://schemas.microsoft.com/office/drawing/2014/main" id="{3EE9003E-E179-8B47-9452-FFA89247FD40}"/>
                  </a:ext>
                </a:extLst>
              </p:cNvPr>
              <p:cNvSpPr/>
              <p:nvPr/>
            </p:nvSpPr>
            <p:spPr>
              <a:xfrm>
                <a:off x="6305554" y="1771301"/>
                <a:ext cx="628800" cy="628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entury Gothic"/>
                  <a:ea typeface="Century Gothic"/>
                  <a:cs typeface="Century Gothic"/>
                  <a:sym typeface="Century Gothic"/>
                </a:endParaRPr>
              </a:p>
            </p:txBody>
          </p:sp>
          <p:sp>
            <p:nvSpPr>
              <p:cNvPr id="20" name="Google Shape;1154;p21">
                <a:extLst>
                  <a:ext uri="{FF2B5EF4-FFF2-40B4-BE49-F238E27FC236}">
                    <a16:creationId xmlns:a16="http://schemas.microsoft.com/office/drawing/2014/main" id="{9B5F0CB3-1082-284E-A44D-2235B7157943}"/>
                  </a:ext>
                </a:extLst>
              </p:cNvPr>
              <p:cNvSpPr/>
              <p:nvPr/>
            </p:nvSpPr>
            <p:spPr>
              <a:xfrm>
                <a:off x="6189305" y="3304628"/>
                <a:ext cx="628800" cy="6288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entury Gothic"/>
                  <a:ea typeface="Century Gothic"/>
                  <a:cs typeface="Century Gothic"/>
                  <a:sym typeface="Century Gothic"/>
                </a:endParaRPr>
              </a:p>
            </p:txBody>
          </p:sp>
          <p:sp>
            <p:nvSpPr>
              <p:cNvPr id="21" name="Google Shape;1155;p21">
                <a:extLst>
                  <a:ext uri="{FF2B5EF4-FFF2-40B4-BE49-F238E27FC236}">
                    <a16:creationId xmlns:a16="http://schemas.microsoft.com/office/drawing/2014/main" id="{6227A636-09AA-0849-A768-9B78E9DBC86A}"/>
                  </a:ext>
                </a:extLst>
              </p:cNvPr>
              <p:cNvSpPr/>
              <p:nvPr/>
            </p:nvSpPr>
            <p:spPr>
              <a:xfrm>
                <a:off x="5534440" y="4691577"/>
                <a:ext cx="628800" cy="628800"/>
              </a:xfrm>
              <a:prstGeom prst="ellipse">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entury Gothic"/>
                  <a:ea typeface="Century Gothic"/>
                  <a:cs typeface="Century Gothic"/>
                  <a:sym typeface="Century Gothic"/>
                </a:endParaRPr>
              </a:p>
            </p:txBody>
          </p:sp>
          <p:sp>
            <p:nvSpPr>
              <p:cNvPr id="22" name="Google Shape;1156;p21">
                <a:extLst>
                  <a:ext uri="{FF2B5EF4-FFF2-40B4-BE49-F238E27FC236}">
                    <a16:creationId xmlns:a16="http://schemas.microsoft.com/office/drawing/2014/main" id="{775B884A-4D5C-4240-9A54-9DD44E528436}"/>
                  </a:ext>
                </a:extLst>
              </p:cNvPr>
              <p:cNvSpPr/>
              <p:nvPr/>
            </p:nvSpPr>
            <p:spPr>
              <a:xfrm rot="2210485">
                <a:off x="1845103" y="3148982"/>
                <a:ext cx="3620400" cy="584820"/>
              </a:xfrm>
              <a:prstGeom prst="homePlate">
                <a:avLst>
                  <a:gd name="adj" fmla="val 50000"/>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E6E6E6"/>
                  </a:solidFill>
                  <a:latin typeface="Century Gothic"/>
                  <a:ea typeface="Century Gothic"/>
                  <a:cs typeface="Century Gothic"/>
                  <a:sym typeface="Century Gothic"/>
                </a:endParaRPr>
              </a:p>
            </p:txBody>
          </p:sp>
          <p:sp>
            <p:nvSpPr>
              <p:cNvPr id="23" name="Google Shape;1157;p21">
                <a:extLst>
                  <a:ext uri="{FF2B5EF4-FFF2-40B4-BE49-F238E27FC236}">
                    <a16:creationId xmlns:a16="http://schemas.microsoft.com/office/drawing/2014/main" id="{28169A7E-4174-864E-ADA8-F62BC0765C7C}"/>
                  </a:ext>
                </a:extLst>
              </p:cNvPr>
              <p:cNvSpPr/>
              <p:nvPr/>
            </p:nvSpPr>
            <p:spPr>
              <a:xfrm rot="366910">
                <a:off x="1943878" y="3034767"/>
                <a:ext cx="3568103" cy="584739"/>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D87637"/>
                  </a:solidFill>
                  <a:latin typeface="Century Gothic"/>
                  <a:ea typeface="Century Gothic"/>
                  <a:cs typeface="Century Gothic"/>
                  <a:sym typeface="Century Gothic"/>
                </a:endParaRPr>
              </a:p>
            </p:txBody>
          </p:sp>
          <p:sp>
            <p:nvSpPr>
              <p:cNvPr id="24" name="Google Shape;1158;p21">
                <a:extLst>
                  <a:ext uri="{FF2B5EF4-FFF2-40B4-BE49-F238E27FC236}">
                    <a16:creationId xmlns:a16="http://schemas.microsoft.com/office/drawing/2014/main" id="{ED3D81C5-A011-464F-AF4C-2CB2076CC5C8}"/>
                  </a:ext>
                </a:extLst>
              </p:cNvPr>
              <p:cNvSpPr/>
              <p:nvPr/>
            </p:nvSpPr>
            <p:spPr>
              <a:xfrm rot="-1398991">
                <a:off x="1911199" y="2831601"/>
                <a:ext cx="3655539" cy="584695"/>
              </a:xfrm>
              <a:prstGeom prst="homePlat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entury Gothic"/>
                  <a:ea typeface="Century Gothic"/>
                  <a:cs typeface="Century Gothic"/>
                  <a:sym typeface="Century Gothic"/>
                </a:endParaRPr>
              </a:p>
            </p:txBody>
          </p:sp>
          <p:sp>
            <p:nvSpPr>
              <p:cNvPr id="25" name="Google Shape;1159;p21">
                <a:extLst>
                  <a:ext uri="{FF2B5EF4-FFF2-40B4-BE49-F238E27FC236}">
                    <a16:creationId xmlns:a16="http://schemas.microsoft.com/office/drawing/2014/main" id="{AAD2CC5E-C0CD-E540-A451-DAFC53724EFC}"/>
                  </a:ext>
                </a:extLst>
              </p:cNvPr>
              <p:cNvSpPr/>
              <p:nvPr/>
            </p:nvSpPr>
            <p:spPr>
              <a:xfrm>
                <a:off x="3221266" y="3064866"/>
                <a:ext cx="406500" cy="4065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entury Gothic"/>
                  <a:ea typeface="Century Gothic"/>
                  <a:cs typeface="Century Gothic"/>
                  <a:sym typeface="Century Gothic"/>
                </a:endParaRPr>
              </a:p>
            </p:txBody>
          </p:sp>
          <p:sp>
            <p:nvSpPr>
              <p:cNvPr id="26" name="Google Shape;1160;p21">
                <a:extLst>
                  <a:ext uri="{FF2B5EF4-FFF2-40B4-BE49-F238E27FC236}">
                    <a16:creationId xmlns:a16="http://schemas.microsoft.com/office/drawing/2014/main" id="{E03D621B-312A-1B45-AF3C-7A1D5D8CB003}"/>
                  </a:ext>
                </a:extLst>
              </p:cNvPr>
              <p:cNvSpPr txBox="1"/>
              <p:nvPr/>
            </p:nvSpPr>
            <p:spPr>
              <a:xfrm>
                <a:off x="7000986" y="1747320"/>
                <a:ext cx="4799400" cy="378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entury Gothic"/>
                    <a:ea typeface="Century Gothic"/>
                    <a:cs typeface="Century Gothic"/>
                    <a:sym typeface="Century Gothic"/>
                  </a:rPr>
                  <a:t>“UN General Debates”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dirty="0">
                    <a:solidFill>
                      <a:schemeClr val="dk1"/>
                    </a:solidFill>
                    <a:latin typeface="Century Gothic"/>
                    <a:ea typeface="Century Gothic"/>
                    <a:cs typeface="Century Gothic"/>
                    <a:sym typeface="Century Gothic"/>
                  </a:rPr>
                  <a:t>Text of each country’s </a:t>
                </a:r>
              </a:p>
              <a:p>
                <a:pPr marR="0" lvl="0" algn="l" rtl="0">
                  <a:lnSpc>
                    <a:spcPct val="100000"/>
                  </a:lnSpc>
                  <a:spcBef>
                    <a:spcPts val="0"/>
                  </a:spcBef>
                  <a:spcAft>
                    <a:spcPts val="0"/>
                  </a:spcAft>
                  <a:buClr>
                    <a:schemeClr val="dk1"/>
                  </a:buClr>
                  <a:buSzPts val="1800"/>
                </a:pPr>
                <a:r>
                  <a:rPr lang="en-US" dirty="0">
                    <a:solidFill>
                      <a:schemeClr val="dk1"/>
                    </a:solidFill>
                    <a:latin typeface="Century Gothic"/>
                    <a:ea typeface="Century Gothic"/>
                    <a:cs typeface="Century Gothic"/>
                    <a:sym typeface="Century Gothic"/>
                  </a:rPr>
                  <a:t>     statement translated to </a:t>
                </a:r>
              </a:p>
              <a:p>
                <a:pPr marR="0" lvl="0" algn="l" rtl="0">
                  <a:lnSpc>
                    <a:spcPct val="100000"/>
                  </a:lnSpc>
                  <a:spcBef>
                    <a:spcPts val="0"/>
                  </a:spcBef>
                  <a:spcAft>
                    <a:spcPts val="0"/>
                  </a:spcAft>
                  <a:buClr>
                    <a:schemeClr val="dk1"/>
                  </a:buClr>
                  <a:buSzPts val="1800"/>
                </a:pPr>
                <a:r>
                  <a:rPr lang="en-US" dirty="0">
                    <a:solidFill>
                      <a:schemeClr val="dk1"/>
                    </a:solidFill>
                    <a:latin typeface="Century Gothic"/>
                    <a:ea typeface="Century Gothic"/>
                    <a:cs typeface="Century Gothic"/>
                    <a:sym typeface="Century Gothic"/>
                  </a:rPr>
                  <a:t>     E</a:t>
                </a:r>
                <a:r>
                  <a:rPr lang="en-US" b="0" i="0" u="none" strike="noStrike" cap="none" dirty="0">
                    <a:solidFill>
                      <a:schemeClr val="dk1"/>
                    </a:solidFill>
                    <a:latin typeface="Century Gothic"/>
                    <a:ea typeface="Century Gothic"/>
                    <a:cs typeface="Century Gothic"/>
                    <a:sym typeface="Century Gothic"/>
                  </a:rPr>
                  <a:t>nglish</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18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800"/>
                  <a:buFont typeface="Century Gothic"/>
                  <a:buNone/>
                </a:pPr>
                <a:endParaRPr sz="1400" b="0" i="0" u="none" strike="noStrike" cap="none" dirty="0">
                  <a:solidFill>
                    <a:srgbClr val="000000"/>
                  </a:solidFill>
                  <a:latin typeface="Arial"/>
                  <a:ea typeface="Arial"/>
                  <a:cs typeface="Arial"/>
                  <a:sym typeface="Arial"/>
                </a:endParaRPr>
              </a:p>
            </p:txBody>
          </p:sp>
          <p:sp>
            <p:nvSpPr>
              <p:cNvPr id="27" name="Google Shape;1161;p21">
                <a:extLst>
                  <a:ext uri="{FF2B5EF4-FFF2-40B4-BE49-F238E27FC236}">
                    <a16:creationId xmlns:a16="http://schemas.microsoft.com/office/drawing/2014/main" id="{4F55B11E-5E18-144F-85FC-B7F84E0A84D7}"/>
                  </a:ext>
                </a:extLst>
              </p:cNvPr>
              <p:cNvSpPr txBox="1"/>
              <p:nvPr/>
            </p:nvSpPr>
            <p:spPr>
              <a:xfrm>
                <a:off x="6923612" y="3322597"/>
                <a:ext cx="4642500" cy="378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entury Gothic"/>
                    <a:ea typeface="Century Gothic"/>
                    <a:cs typeface="Century Gothic"/>
                    <a:sym typeface="Century Gothic"/>
                  </a:rPr>
                  <a:t>Saved as a CSV file with 4 </a:t>
                </a:r>
              </a:p>
              <a:p>
                <a:pPr marL="0" marR="0" lvl="0" indent="0" algn="l" rtl="0">
                  <a:lnSpc>
                    <a:spcPct val="100000"/>
                  </a:lnSpc>
                  <a:spcBef>
                    <a:spcPts val="0"/>
                  </a:spcBef>
                  <a:spcAft>
                    <a:spcPts val="0"/>
                  </a:spcAft>
                  <a:buClr>
                    <a:schemeClr val="dk1"/>
                  </a:buClr>
                  <a:buSzPts val="1800"/>
                  <a:buFont typeface="Century Gothic"/>
                  <a:buNone/>
                </a:pPr>
                <a:r>
                  <a:rPr lang="en-US" dirty="0">
                    <a:solidFill>
                      <a:schemeClr val="dk1"/>
                    </a:solidFill>
                    <a:latin typeface="Century Gothic"/>
                    <a:ea typeface="Arial"/>
                    <a:cs typeface="Arial"/>
                    <a:sym typeface="Century Gothic"/>
                  </a:rPr>
                  <a:t>    columns and 199 countries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dirty="0">
                    <a:solidFill>
                      <a:schemeClr val="dk1"/>
                    </a:solidFill>
                    <a:latin typeface="Century Gothic"/>
                    <a:ea typeface="Arial"/>
                    <a:cs typeface="Arial"/>
                    <a:sym typeface="Century Gothic"/>
                  </a:rPr>
                  <a:t>Utilize Python (Spyder) for </a:t>
                </a:r>
              </a:p>
              <a:p>
                <a:pPr marR="0" lvl="0" algn="l" rtl="0">
                  <a:lnSpc>
                    <a:spcPct val="100000"/>
                  </a:lnSpc>
                  <a:spcBef>
                    <a:spcPts val="0"/>
                  </a:spcBef>
                  <a:spcAft>
                    <a:spcPts val="0"/>
                  </a:spcAft>
                  <a:buClr>
                    <a:schemeClr val="dk1"/>
                  </a:buClr>
                  <a:buSzPts val="1800"/>
                </a:pPr>
                <a:r>
                  <a:rPr lang="en-US" dirty="0">
                    <a:solidFill>
                      <a:schemeClr val="dk1"/>
                    </a:solidFill>
                    <a:latin typeface="Century Gothic"/>
                    <a:ea typeface="Arial"/>
                    <a:cs typeface="Arial"/>
                    <a:sym typeface="Century Gothic"/>
                  </a:rPr>
                  <a:t>     visualization</a:t>
                </a:r>
              </a:p>
              <a:p>
                <a:pPr marL="0" marR="0" lvl="0" indent="0" algn="l" rtl="0">
                  <a:lnSpc>
                    <a:spcPct val="100000"/>
                  </a:lnSpc>
                  <a:spcBef>
                    <a:spcPts val="0"/>
                  </a:spcBef>
                  <a:spcAft>
                    <a:spcPts val="0"/>
                  </a:spcAft>
                  <a:buClr>
                    <a:schemeClr val="dk1"/>
                  </a:buClr>
                  <a:buSzPts val="1800"/>
                  <a:buFont typeface="Century Gothic"/>
                  <a:buNone/>
                </a:pPr>
                <a:endParaRPr lang="en-US" dirty="0">
                  <a:solidFill>
                    <a:schemeClr val="dk1"/>
                  </a:solidFill>
                  <a:latin typeface="Century Gothic"/>
                  <a:ea typeface="Arial"/>
                  <a:cs typeface="Arial"/>
                  <a:sym typeface="Century Gothic"/>
                </a:endParaRPr>
              </a:p>
              <a:p>
                <a:pPr marL="0" marR="0" lvl="0" indent="0" algn="l" rtl="0">
                  <a:lnSpc>
                    <a:spcPct val="100000"/>
                  </a:lnSpc>
                  <a:spcBef>
                    <a:spcPts val="0"/>
                  </a:spcBef>
                  <a:spcAft>
                    <a:spcPts val="0"/>
                  </a:spcAft>
                  <a:buClr>
                    <a:schemeClr val="dk1"/>
                  </a:buClr>
                  <a:buSzPts val="1800"/>
                  <a:buFont typeface="Century Gothic"/>
                  <a:buNone/>
                </a:pPr>
                <a:endParaRPr sz="1400" b="0" i="0" u="none" strike="noStrike" cap="none" dirty="0">
                  <a:solidFill>
                    <a:srgbClr val="000000"/>
                  </a:solidFill>
                  <a:latin typeface="Arial"/>
                  <a:ea typeface="Arial"/>
                  <a:cs typeface="Arial"/>
                  <a:sym typeface="Arial"/>
                </a:endParaRPr>
              </a:p>
            </p:txBody>
          </p:sp>
          <p:sp>
            <p:nvSpPr>
              <p:cNvPr id="28" name="Google Shape;1162;p21">
                <a:extLst>
                  <a:ext uri="{FF2B5EF4-FFF2-40B4-BE49-F238E27FC236}">
                    <a16:creationId xmlns:a16="http://schemas.microsoft.com/office/drawing/2014/main" id="{5F946EB0-13FF-664C-B08F-1BC09F845843}"/>
                  </a:ext>
                </a:extLst>
              </p:cNvPr>
              <p:cNvSpPr txBox="1"/>
              <p:nvPr/>
            </p:nvSpPr>
            <p:spPr>
              <a:xfrm>
                <a:off x="6227926" y="4691577"/>
                <a:ext cx="5169900" cy="378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entury Gothic"/>
                    <a:ea typeface="Century Gothic"/>
                    <a:cs typeface="Century Gothic"/>
                    <a:sym typeface="Century Gothic"/>
                  </a:rPr>
                  <a:t>Covers significant events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i="0" u="none" strike="noStrike" cap="none" dirty="0">
                    <a:solidFill>
                      <a:schemeClr val="dk1"/>
                    </a:solidFill>
                    <a:latin typeface="Century Gothic"/>
                    <a:ea typeface="Century Gothic"/>
                    <a:cs typeface="Century Gothic"/>
                    <a:sym typeface="Century Gothic"/>
                  </a:rPr>
                  <a:t>Offers a view of each country’s </a:t>
                </a:r>
              </a:p>
              <a:p>
                <a:pPr marR="0" lvl="0" algn="l" rtl="0">
                  <a:lnSpc>
                    <a:spcPct val="100000"/>
                  </a:lnSpc>
                  <a:spcBef>
                    <a:spcPts val="0"/>
                  </a:spcBef>
                  <a:spcAft>
                    <a:spcPts val="0"/>
                  </a:spcAft>
                  <a:buClr>
                    <a:schemeClr val="dk1"/>
                  </a:buClr>
                  <a:buSzPts val="1800"/>
                </a:pPr>
                <a:r>
                  <a:rPr lang="en-US" dirty="0">
                    <a:solidFill>
                      <a:schemeClr val="dk1"/>
                    </a:solidFill>
                    <a:latin typeface="Century Gothic"/>
                    <a:ea typeface="Century Gothic"/>
                    <a:cs typeface="Century Gothic"/>
                    <a:sym typeface="Century Gothic"/>
                  </a:rPr>
                  <a:t>     international diplomacy</a:t>
                </a:r>
                <a:endParaRPr sz="1800" i="0" u="none" strike="noStrike" cap="none" dirty="0">
                  <a:solidFill>
                    <a:schemeClr val="dk1"/>
                  </a:solidFill>
                  <a:latin typeface="Century Gothic"/>
                  <a:ea typeface="Century Gothic"/>
                  <a:cs typeface="Century Gothic"/>
                  <a:sym typeface="Century Gothic"/>
                </a:endParaRPr>
              </a:p>
            </p:txBody>
          </p:sp>
          <p:sp>
            <p:nvSpPr>
              <p:cNvPr id="29" name="Google Shape;1163;p21">
                <a:extLst>
                  <a:ext uri="{FF2B5EF4-FFF2-40B4-BE49-F238E27FC236}">
                    <a16:creationId xmlns:a16="http://schemas.microsoft.com/office/drawing/2014/main" id="{5CEFEEF2-E99E-CA44-9C9C-859BF44E688D}"/>
                  </a:ext>
                </a:extLst>
              </p:cNvPr>
              <p:cNvSpPr txBox="1"/>
              <p:nvPr/>
            </p:nvSpPr>
            <p:spPr>
              <a:xfrm rot="-1374656">
                <a:off x="3949286" y="2353796"/>
                <a:ext cx="1812485" cy="473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400"/>
                  <a:buFont typeface="Century Gothic"/>
                  <a:buNone/>
                </a:pPr>
                <a:r>
                  <a:rPr lang="en-US" sz="2400" b="0" i="0" u="none" strike="noStrike" cap="none" dirty="0">
                    <a:solidFill>
                      <a:srgbClr val="FFFFFF"/>
                    </a:solidFill>
                    <a:latin typeface="Century Gothic"/>
                    <a:ea typeface="Century Gothic"/>
                    <a:cs typeface="Century Gothic"/>
                    <a:sym typeface="Century Gothic"/>
                  </a:rPr>
                  <a:t>What</a:t>
                </a:r>
                <a:endParaRPr sz="1400" b="0" i="0" u="none" strike="noStrike" cap="none" dirty="0">
                  <a:solidFill>
                    <a:srgbClr val="000000"/>
                  </a:solidFill>
                  <a:latin typeface="Arial"/>
                  <a:ea typeface="Arial"/>
                  <a:cs typeface="Arial"/>
                  <a:sym typeface="Arial"/>
                </a:endParaRPr>
              </a:p>
            </p:txBody>
          </p:sp>
          <p:sp>
            <p:nvSpPr>
              <p:cNvPr id="30" name="Google Shape;1164;p21">
                <a:extLst>
                  <a:ext uri="{FF2B5EF4-FFF2-40B4-BE49-F238E27FC236}">
                    <a16:creationId xmlns:a16="http://schemas.microsoft.com/office/drawing/2014/main" id="{9030F8C2-3C68-9D4A-AFB5-BFFC365FB5C6}"/>
                  </a:ext>
                </a:extLst>
              </p:cNvPr>
              <p:cNvSpPr txBox="1"/>
              <p:nvPr/>
            </p:nvSpPr>
            <p:spPr>
              <a:xfrm rot="2148697">
                <a:off x="3804157" y="3916415"/>
                <a:ext cx="1575569" cy="4001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0"/>
                  <a:buFont typeface="Century Gothic"/>
                  <a:buNone/>
                </a:pPr>
                <a:r>
                  <a:rPr lang="en-US" sz="2000" b="0" i="0" u="none" strike="noStrike" cap="none" dirty="0">
                    <a:solidFill>
                      <a:srgbClr val="FFFFFF"/>
                    </a:solidFill>
                    <a:latin typeface="Century Gothic"/>
                    <a:ea typeface="Century Gothic"/>
                    <a:cs typeface="Century Gothic"/>
                    <a:sym typeface="Century Gothic"/>
                  </a:rPr>
                  <a:t>    Why</a:t>
                </a:r>
                <a:endParaRPr sz="1400" b="0" i="0" u="none" strike="noStrike" cap="none" dirty="0">
                  <a:solidFill>
                    <a:srgbClr val="000000"/>
                  </a:solidFill>
                  <a:latin typeface="Arial"/>
                  <a:ea typeface="Arial"/>
                  <a:cs typeface="Arial"/>
                  <a:sym typeface="Arial"/>
                </a:endParaRPr>
              </a:p>
            </p:txBody>
          </p:sp>
          <p:sp>
            <p:nvSpPr>
              <p:cNvPr id="31" name="Google Shape;1165;p21">
                <a:extLst>
                  <a:ext uri="{FF2B5EF4-FFF2-40B4-BE49-F238E27FC236}">
                    <a16:creationId xmlns:a16="http://schemas.microsoft.com/office/drawing/2014/main" id="{0CF4C652-21E0-F040-8D16-CC71AD889FE1}"/>
                  </a:ext>
                </a:extLst>
              </p:cNvPr>
              <p:cNvSpPr txBox="1"/>
              <p:nvPr/>
            </p:nvSpPr>
            <p:spPr>
              <a:xfrm rot="353393">
                <a:off x="4078596" y="3219494"/>
                <a:ext cx="1812569" cy="46173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400"/>
                  <a:buFont typeface="Century Gothic"/>
                  <a:buNone/>
                </a:pPr>
                <a:r>
                  <a:rPr lang="en-US" sz="2400" b="0" i="0" u="none" strike="noStrike" cap="none" dirty="0">
                    <a:solidFill>
                      <a:srgbClr val="FFFFFF"/>
                    </a:solidFill>
                    <a:latin typeface="Century Gothic"/>
                    <a:ea typeface="Century Gothic"/>
                    <a:cs typeface="Century Gothic"/>
                    <a:sym typeface="Century Gothic"/>
                  </a:rPr>
                  <a:t>How</a:t>
                </a:r>
                <a:endParaRPr sz="1400" b="0" i="0" u="none" strike="noStrike" cap="none" dirty="0">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53913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a:t>
            </a:r>
            <a:r>
              <a:rPr lang="en-US" sz="1600" dirty="0">
                <a:solidFill>
                  <a:schemeClr val="accent1"/>
                </a:solidFill>
              </a:rPr>
              <a:t>Data Summary             </a:t>
            </a:r>
            <a:r>
              <a:rPr lang="en-US" sz="1600" dirty="0">
                <a:solidFill>
                  <a:schemeClr val="bg1"/>
                </a:solidFill>
              </a:rPr>
              <a:t>Data Processing            Visualizations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5</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637667A2-0EFC-EF49-82B9-CFF5C2DB43C2}"/>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E02F49A-A8D2-5941-8BB2-C1422A5557F6}"/>
              </a:ext>
            </a:extLst>
          </p:cNvPr>
          <p:cNvSpPr txBox="1">
            <a:spLocks/>
          </p:cNvSpPr>
          <p:nvPr/>
        </p:nvSpPr>
        <p:spPr>
          <a:xfrm>
            <a:off x="655783" y="30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Summary</a:t>
            </a:r>
          </a:p>
        </p:txBody>
      </p:sp>
      <p:pic>
        <p:nvPicPr>
          <p:cNvPr id="32" name="Picture 2">
            <a:extLst>
              <a:ext uri="{FF2B5EF4-FFF2-40B4-BE49-F238E27FC236}">
                <a16:creationId xmlns:a16="http://schemas.microsoft.com/office/drawing/2014/main" id="{DAF88AD9-E1BD-2548-B82F-23EADA59C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057" y="1185382"/>
            <a:ext cx="9005052" cy="512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309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6E840B5D-ACA9-9A4C-B0E0-AF5EF0E04689}"/>
              </a:ext>
            </a:extLst>
          </p:cNvPr>
          <p:cNvPicPr>
            <a:picLocks noGrp="1" noChangeAspect="1"/>
          </p:cNvPicPr>
          <p:nvPr>
            <p:ph idx="1"/>
          </p:nvPr>
        </p:nvPicPr>
        <p:blipFill>
          <a:blip r:embed="rId3"/>
          <a:stretch>
            <a:fillRect/>
          </a:stretch>
        </p:blipFill>
        <p:spPr>
          <a:xfrm>
            <a:off x="7017147" y="1143439"/>
            <a:ext cx="4154235" cy="4994332"/>
          </a:xfrm>
          <a:prstGeom prst="rect">
            <a:avLst/>
          </a:prstGeom>
        </p:spPr>
      </p:pic>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a:t>
            </a:r>
            <a:r>
              <a:rPr lang="en-US" sz="1600" dirty="0">
                <a:solidFill>
                  <a:schemeClr val="accent1"/>
                </a:solidFill>
              </a:rPr>
              <a:t>Data Summary             </a:t>
            </a:r>
            <a:r>
              <a:rPr lang="en-US" sz="1600" dirty="0">
                <a:solidFill>
                  <a:schemeClr val="bg1"/>
                </a:solidFill>
              </a:rPr>
              <a:t>Data Processing            Visualizations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6</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4"/>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637667A2-0EFC-EF49-82B9-CFF5C2DB43C2}"/>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E02F49A-A8D2-5941-8BB2-C1422A5557F6}"/>
              </a:ext>
            </a:extLst>
          </p:cNvPr>
          <p:cNvSpPr txBox="1">
            <a:spLocks/>
          </p:cNvSpPr>
          <p:nvPr/>
        </p:nvSpPr>
        <p:spPr>
          <a:xfrm>
            <a:off x="655783" y="30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Look at the Data Set</a:t>
            </a:r>
          </a:p>
        </p:txBody>
      </p:sp>
      <p:sp>
        <p:nvSpPr>
          <p:cNvPr id="11" name="Google Shape;981;p15">
            <a:extLst>
              <a:ext uri="{FF2B5EF4-FFF2-40B4-BE49-F238E27FC236}">
                <a16:creationId xmlns:a16="http://schemas.microsoft.com/office/drawing/2014/main" id="{F68AD66F-F033-6041-876D-7DDC8F31690F}"/>
              </a:ext>
            </a:extLst>
          </p:cNvPr>
          <p:cNvSpPr/>
          <p:nvPr/>
        </p:nvSpPr>
        <p:spPr>
          <a:xfrm>
            <a:off x="1916867" y="1157780"/>
            <a:ext cx="5100280" cy="1244898"/>
          </a:xfrm>
          <a:prstGeom prst="rect">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fontAlgn="base"/>
            <a:r>
              <a:rPr lang="en-US" dirty="0"/>
              <a:t>Session: the UN session. There is one session per year, and the data in this dataset ranges from session 25 to session 71.</a:t>
            </a:r>
          </a:p>
        </p:txBody>
      </p:sp>
      <p:sp>
        <p:nvSpPr>
          <p:cNvPr id="15" name="Google Shape;981;p15">
            <a:extLst>
              <a:ext uri="{FF2B5EF4-FFF2-40B4-BE49-F238E27FC236}">
                <a16:creationId xmlns:a16="http://schemas.microsoft.com/office/drawing/2014/main" id="{38A1537D-E866-024E-B3CE-275FC36E6B03}"/>
              </a:ext>
            </a:extLst>
          </p:cNvPr>
          <p:cNvSpPr/>
          <p:nvPr/>
        </p:nvSpPr>
        <p:spPr>
          <a:xfrm>
            <a:off x="1916867" y="3662312"/>
            <a:ext cx="5100280" cy="1244898"/>
          </a:xfrm>
          <a:prstGeom prst="rect">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fontAlgn="base"/>
            <a:r>
              <a:rPr lang="en-US" dirty="0"/>
              <a:t>Country: The representative’s country, as an ISO 3166 Alpha-3 country code</a:t>
            </a:r>
          </a:p>
        </p:txBody>
      </p:sp>
      <p:sp>
        <p:nvSpPr>
          <p:cNvPr id="16" name="Google Shape;981;p15">
            <a:extLst>
              <a:ext uri="{FF2B5EF4-FFF2-40B4-BE49-F238E27FC236}">
                <a16:creationId xmlns:a16="http://schemas.microsoft.com/office/drawing/2014/main" id="{E6C16AFB-C16F-B44E-8ECA-C9207911576C}"/>
              </a:ext>
            </a:extLst>
          </p:cNvPr>
          <p:cNvSpPr/>
          <p:nvPr/>
        </p:nvSpPr>
        <p:spPr>
          <a:xfrm>
            <a:off x="1916867" y="4907213"/>
            <a:ext cx="5100280" cy="1244898"/>
          </a:xfrm>
          <a:prstGeom prst="rect">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fontAlgn="base"/>
            <a:r>
              <a:rPr lang="en-US" dirty="0"/>
              <a:t>Text: The complete text of that country’s statement in the general debate from that year, with OCR page numbers removed.</a:t>
            </a:r>
          </a:p>
        </p:txBody>
      </p:sp>
      <p:sp>
        <p:nvSpPr>
          <p:cNvPr id="17" name="Google Shape;981;p15">
            <a:extLst>
              <a:ext uri="{FF2B5EF4-FFF2-40B4-BE49-F238E27FC236}">
                <a16:creationId xmlns:a16="http://schemas.microsoft.com/office/drawing/2014/main" id="{5AE3D5D1-B14B-CB44-AD3F-6A1E983721A7}"/>
              </a:ext>
            </a:extLst>
          </p:cNvPr>
          <p:cNvSpPr/>
          <p:nvPr/>
        </p:nvSpPr>
        <p:spPr>
          <a:xfrm>
            <a:off x="1916867" y="2410046"/>
            <a:ext cx="5100280" cy="1244898"/>
          </a:xfrm>
          <a:prstGeom prst="rect">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fontAlgn="base"/>
            <a:r>
              <a:rPr lang="en-US" dirty="0"/>
              <a:t>Year: The year of the session, from 25 to 71.</a:t>
            </a:r>
          </a:p>
        </p:txBody>
      </p:sp>
      <p:sp>
        <p:nvSpPr>
          <p:cNvPr id="19" name="Google Shape;981;p15">
            <a:extLst>
              <a:ext uri="{FF2B5EF4-FFF2-40B4-BE49-F238E27FC236}">
                <a16:creationId xmlns:a16="http://schemas.microsoft.com/office/drawing/2014/main" id="{AEA59B42-5B4D-2247-9BF6-8A2671A14CE2}"/>
              </a:ext>
            </a:extLst>
          </p:cNvPr>
          <p:cNvSpPr/>
          <p:nvPr/>
        </p:nvSpPr>
        <p:spPr>
          <a:xfrm>
            <a:off x="7014152" y="1157780"/>
            <a:ext cx="4154235" cy="4994331"/>
          </a:xfrm>
          <a:prstGeom prst="rect">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fontAlgn="base"/>
            <a:endParaRPr lang="en-US" dirty="0"/>
          </a:p>
        </p:txBody>
      </p:sp>
      <p:pic>
        <p:nvPicPr>
          <p:cNvPr id="1026" name="Picture 2" descr="Typotheque: Greta Text font family">
            <a:extLst>
              <a:ext uri="{FF2B5EF4-FFF2-40B4-BE49-F238E27FC236}">
                <a16:creationId xmlns:a16="http://schemas.microsoft.com/office/drawing/2014/main" id="{D0174FF8-BC75-7B48-8532-F916800482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815" y="5152412"/>
            <a:ext cx="1469207" cy="5876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lobe World Earth - Free vector graphic on Pixabay">
            <a:extLst>
              <a:ext uri="{FF2B5EF4-FFF2-40B4-BE49-F238E27FC236}">
                <a16:creationId xmlns:a16="http://schemas.microsoft.com/office/drawing/2014/main" id="{03473CD5-7F2D-E240-9BCA-25098FACC7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600" y="3925761"/>
            <a:ext cx="727640" cy="71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ear Icons - Download Free Vector Icons | Noun Project">
            <a:extLst>
              <a:ext uri="{FF2B5EF4-FFF2-40B4-BE49-F238E27FC236}">
                <a16:creationId xmlns:a16="http://schemas.microsoft.com/office/drawing/2014/main" id="{ABECD452-6357-1247-834E-EECF0007D4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84686" y="2656761"/>
            <a:ext cx="751468" cy="7514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shtag icon - Free download on Iconfinder">
            <a:extLst>
              <a:ext uri="{FF2B5EF4-FFF2-40B4-BE49-F238E27FC236}">
                <a16:creationId xmlns:a16="http://schemas.microsoft.com/office/drawing/2014/main" id="{1B25CDCF-408F-544B-9CF2-B9156B4D49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083" y="1267892"/>
            <a:ext cx="1024673" cy="1024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27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a:t>
            </a:r>
            <a:r>
              <a:rPr lang="en-US" sz="1600" dirty="0">
                <a:solidFill>
                  <a:schemeClr val="accent1"/>
                </a:solidFill>
              </a:rPr>
              <a:t>Data Summary             </a:t>
            </a:r>
            <a:r>
              <a:rPr lang="en-US" sz="1600" dirty="0">
                <a:solidFill>
                  <a:schemeClr val="bg1"/>
                </a:solidFill>
              </a:rPr>
              <a:t>Data Processing            Visualizations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7</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637667A2-0EFC-EF49-82B9-CFF5C2DB43C2}"/>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E02F49A-A8D2-5941-8BB2-C1422A5557F6}"/>
              </a:ext>
            </a:extLst>
          </p:cNvPr>
          <p:cNvSpPr txBox="1">
            <a:spLocks/>
          </p:cNvSpPr>
          <p:nvPr/>
        </p:nvSpPr>
        <p:spPr>
          <a:xfrm>
            <a:off x="655783" y="30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Creating the UNSC Data Frame</a:t>
            </a:r>
          </a:p>
        </p:txBody>
      </p:sp>
      <p:pic>
        <p:nvPicPr>
          <p:cNvPr id="10" name="Picture 9">
            <a:extLst>
              <a:ext uri="{FF2B5EF4-FFF2-40B4-BE49-F238E27FC236}">
                <a16:creationId xmlns:a16="http://schemas.microsoft.com/office/drawing/2014/main" id="{B207B559-11BE-A34E-B633-93D9C078BC7F}"/>
              </a:ext>
            </a:extLst>
          </p:cNvPr>
          <p:cNvPicPr>
            <a:picLocks noChangeAspect="1"/>
          </p:cNvPicPr>
          <p:nvPr/>
        </p:nvPicPr>
        <p:blipFill>
          <a:blip r:embed="rId4"/>
          <a:stretch>
            <a:fillRect/>
          </a:stretch>
        </p:blipFill>
        <p:spPr>
          <a:xfrm>
            <a:off x="1963771" y="2158132"/>
            <a:ext cx="8264457" cy="723140"/>
          </a:xfrm>
          <a:prstGeom prst="rect">
            <a:avLst/>
          </a:prstGeom>
        </p:spPr>
      </p:pic>
      <p:sp>
        <p:nvSpPr>
          <p:cNvPr id="23" name="Google Shape;1058;p17">
            <a:extLst>
              <a:ext uri="{FF2B5EF4-FFF2-40B4-BE49-F238E27FC236}">
                <a16:creationId xmlns:a16="http://schemas.microsoft.com/office/drawing/2014/main" id="{54C67F98-261F-844B-ACC9-78B3EA374966}"/>
              </a:ext>
            </a:extLst>
          </p:cNvPr>
          <p:cNvSpPr/>
          <p:nvPr/>
        </p:nvSpPr>
        <p:spPr>
          <a:xfrm>
            <a:off x="722044" y="1222189"/>
            <a:ext cx="653139" cy="622841"/>
          </a:xfrm>
          <a:prstGeom prst="ellipse">
            <a:avLst/>
          </a:prstGeom>
          <a:solidFill>
            <a:schemeClr val="accent3"/>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Calibri"/>
                <a:ea typeface="Calibri"/>
                <a:cs typeface="Calibri"/>
                <a:sym typeface="Calibri"/>
              </a:rPr>
              <a:t>1</a:t>
            </a:r>
            <a:endParaRPr sz="1400" b="0" i="0" u="none" strike="noStrike" cap="none" dirty="0">
              <a:solidFill>
                <a:srgbClr val="000000"/>
              </a:solidFill>
              <a:latin typeface="Arial"/>
              <a:ea typeface="Arial"/>
              <a:cs typeface="Arial"/>
              <a:sym typeface="Arial"/>
            </a:endParaRPr>
          </a:p>
        </p:txBody>
      </p:sp>
      <p:sp>
        <p:nvSpPr>
          <p:cNvPr id="18" name="TextBox 17">
            <a:extLst>
              <a:ext uri="{FF2B5EF4-FFF2-40B4-BE49-F238E27FC236}">
                <a16:creationId xmlns:a16="http://schemas.microsoft.com/office/drawing/2014/main" id="{6CFCAABE-3508-5E46-BDAB-1CEEFC87FCD4}"/>
              </a:ext>
            </a:extLst>
          </p:cNvPr>
          <p:cNvSpPr txBox="1"/>
          <p:nvPr/>
        </p:nvSpPr>
        <p:spPr>
          <a:xfrm>
            <a:off x="3230216" y="1222189"/>
            <a:ext cx="6096000" cy="523220"/>
          </a:xfrm>
          <a:prstGeom prst="rect">
            <a:avLst/>
          </a:prstGeom>
          <a:noFill/>
        </p:spPr>
        <p:txBody>
          <a:bodyPr wrap="square" rtlCol="0">
            <a:spAutoFit/>
          </a:bodyPr>
          <a:lstStyle/>
          <a:p>
            <a:r>
              <a:rPr lang="en-US" sz="2800" dirty="0"/>
              <a:t>Filter Out UNSC Permanent Members   </a:t>
            </a:r>
          </a:p>
        </p:txBody>
      </p:sp>
      <p:sp>
        <p:nvSpPr>
          <p:cNvPr id="25" name="Google Shape;1058;p17">
            <a:extLst>
              <a:ext uri="{FF2B5EF4-FFF2-40B4-BE49-F238E27FC236}">
                <a16:creationId xmlns:a16="http://schemas.microsoft.com/office/drawing/2014/main" id="{BE0447E6-CD77-E443-A56F-B84103FA684E}"/>
              </a:ext>
            </a:extLst>
          </p:cNvPr>
          <p:cNvSpPr/>
          <p:nvPr/>
        </p:nvSpPr>
        <p:spPr>
          <a:xfrm>
            <a:off x="722045" y="3301623"/>
            <a:ext cx="653139" cy="622841"/>
          </a:xfrm>
          <a:prstGeom prst="ellipse">
            <a:avLst/>
          </a:prstGeom>
          <a:solidFill>
            <a:schemeClr val="accent3"/>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Calibri"/>
                <a:ea typeface="Calibri"/>
                <a:cs typeface="Calibri"/>
                <a:sym typeface="Calibri"/>
              </a:rPr>
              <a:t>2</a:t>
            </a:r>
            <a:endParaRPr sz="1400" b="0" i="0" u="none" strike="noStrike" cap="none" dirty="0">
              <a:solidFill>
                <a:srgbClr val="000000"/>
              </a:solidFill>
              <a:latin typeface="Arial"/>
              <a:ea typeface="Arial"/>
              <a:cs typeface="Arial"/>
              <a:sym typeface="Arial"/>
            </a:endParaRPr>
          </a:p>
        </p:txBody>
      </p:sp>
      <p:sp>
        <p:nvSpPr>
          <p:cNvPr id="26" name="TextBox 25">
            <a:extLst>
              <a:ext uri="{FF2B5EF4-FFF2-40B4-BE49-F238E27FC236}">
                <a16:creationId xmlns:a16="http://schemas.microsoft.com/office/drawing/2014/main" id="{7B388C16-C899-7E4B-9EC0-BD8208940D04}"/>
              </a:ext>
            </a:extLst>
          </p:cNvPr>
          <p:cNvSpPr txBox="1"/>
          <p:nvPr/>
        </p:nvSpPr>
        <p:spPr>
          <a:xfrm>
            <a:off x="2849217" y="3351434"/>
            <a:ext cx="7156174" cy="523220"/>
          </a:xfrm>
          <a:prstGeom prst="rect">
            <a:avLst/>
          </a:prstGeom>
          <a:noFill/>
        </p:spPr>
        <p:txBody>
          <a:bodyPr wrap="square" rtlCol="0">
            <a:spAutoFit/>
          </a:bodyPr>
          <a:lstStyle/>
          <a:p>
            <a:r>
              <a:rPr lang="en-US" sz="2800" dirty="0"/>
              <a:t>Remove Unnecessary Words and Lowercase </a:t>
            </a:r>
          </a:p>
        </p:txBody>
      </p:sp>
      <p:pic>
        <p:nvPicPr>
          <p:cNvPr id="20" name="Picture 19">
            <a:extLst>
              <a:ext uri="{FF2B5EF4-FFF2-40B4-BE49-F238E27FC236}">
                <a16:creationId xmlns:a16="http://schemas.microsoft.com/office/drawing/2014/main" id="{5F023630-758C-5741-8561-CD643FE81F1A}"/>
              </a:ext>
            </a:extLst>
          </p:cNvPr>
          <p:cNvPicPr>
            <a:picLocks noChangeAspect="1"/>
          </p:cNvPicPr>
          <p:nvPr/>
        </p:nvPicPr>
        <p:blipFill>
          <a:blip r:embed="rId5"/>
          <a:stretch>
            <a:fillRect/>
          </a:stretch>
        </p:blipFill>
        <p:spPr>
          <a:xfrm>
            <a:off x="1963770" y="3987460"/>
            <a:ext cx="8264456" cy="1159666"/>
          </a:xfrm>
          <a:prstGeom prst="rect">
            <a:avLst/>
          </a:prstGeom>
        </p:spPr>
      </p:pic>
      <p:pic>
        <p:nvPicPr>
          <p:cNvPr id="21" name="Picture 20">
            <a:extLst>
              <a:ext uri="{FF2B5EF4-FFF2-40B4-BE49-F238E27FC236}">
                <a16:creationId xmlns:a16="http://schemas.microsoft.com/office/drawing/2014/main" id="{60B2D458-0A68-A445-837B-DA540AE9B80D}"/>
              </a:ext>
            </a:extLst>
          </p:cNvPr>
          <p:cNvPicPr>
            <a:picLocks noChangeAspect="1"/>
          </p:cNvPicPr>
          <p:nvPr/>
        </p:nvPicPr>
        <p:blipFill>
          <a:blip r:embed="rId6"/>
          <a:stretch>
            <a:fillRect/>
          </a:stretch>
        </p:blipFill>
        <p:spPr>
          <a:xfrm>
            <a:off x="1963770" y="5259932"/>
            <a:ext cx="8264457" cy="721337"/>
          </a:xfrm>
          <a:prstGeom prst="rect">
            <a:avLst/>
          </a:prstGeom>
        </p:spPr>
      </p:pic>
      <p:pic>
        <p:nvPicPr>
          <p:cNvPr id="16386" name="Picture 2" descr="Filter Free Icon of Garden stroke">
            <a:extLst>
              <a:ext uri="{FF2B5EF4-FFF2-40B4-BE49-F238E27FC236}">
                <a16:creationId xmlns:a16="http://schemas.microsoft.com/office/drawing/2014/main" id="{2A86FA86-7547-B643-AA47-1E4E8EA221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7816" y="1690765"/>
            <a:ext cx="834756" cy="83475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move Svg Png Icon Free Download (#398870) - OnlineWebFonts.COM">
            <a:extLst>
              <a:ext uri="{FF2B5EF4-FFF2-40B4-BE49-F238E27FC236}">
                <a16:creationId xmlns:a16="http://schemas.microsoft.com/office/drawing/2014/main" id="{0CA08CB9-08F6-A74D-A607-127FA0EAC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7809" y="4153391"/>
            <a:ext cx="864763" cy="106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88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a:t>
            </a:r>
            <a:r>
              <a:rPr lang="en-US" sz="1600" dirty="0">
                <a:solidFill>
                  <a:schemeClr val="accent1"/>
                </a:solidFill>
              </a:rPr>
              <a:t>Data Summary             </a:t>
            </a:r>
            <a:r>
              <a:rPr lang="en-US" sz="1600" dirty="0">
                <a:solidFill>
                  <a:schemeClr val="bg1"/>
                </a:solidFill>
              </a:rPr>
              <a:t>Data Processing            Visualizations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8</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637667A2-0EFC-EF49-82B9-CFF5C2DB43C2}"/>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E02F49A-A8D2-5941-8BB2-C1422A5557F6}"/>
              </a:ext>
            </a:extLst>
          </p:cNvPr>
          <p:cNvSpPr txBox="1">
            <a:spLocks/>
          </p:cNvSpPr>
          <p:nvPr/>
        </p:nvSpPr>
        <p:spPr>
          <a:xfrm>
            <a:off x="655783" y="30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Preparing the Text for Data Processing</a:t>
            </a:r>
          </a:p>
        </p:txBody>
      </p:sp>
      <p:pic>
        <p:nvPicPr>
          <p:cNvPr id="12" name="Picture 11">
            <a:extLst>
              <a:ext uri="{FF2B5EF4-FFF2-40B4-BE49-F238E27FC236}">
                <a16:creationId xmlns:a16="http://schemas.microsoft.com/office/drawing/2014/main" id="{9EE978C3-226F-1344-A782-93A62780042F}"/>
              </a:ext>
            </a:extLst>
          </p:cNvPr>
          <p:cNvPicPr>
            <a:picLocks noChangeAspect="1"/>
          </p:cNvPicPr>
          <p:nvPr/>
        </p:nvPicPr>
        <p:blipFill>
          <a:blip r:embed="rId4"/>
          <a:stretch>
            <a:fillRect/>
          </a:stretch>
        </p:blipFill>
        <p:spPr>
          <a:xfrm>
            <a:off x="963470" y="2218854"/>
            <a:ext cx="4804439" cy="3918915"/>
          </a:xfrm>
          <a:prstGeom prst="rect">
            <a:avLst/>
          </a:prstGeom>
        </p:spPr>
      </p:pic>
      <p:pic>
        <p:nvPicPr>
          <p:cNvPr id="14" name="Picture 13">
            <a:extLst>
              <a:ext uri="{FF2B5EF4-FFF2-40B4-BE49-F238E27FC236}">
                <a16:creationId xmlns:a16="http://schemas.microsoft.com/office/drawing/2014/main" id="{0F38C493-2982-2742-8321-26611804C1E9}"/>
              </a:ext>
            </a:extLst>
          </p:cNvPr>
          <p:cNvPicPr>
            <a:picLocks noChangeAspect="1"/>
          </p:cNvPicPr>
          <p:nvPr/>
        </p:nvPicPr>
        <p:blipFill>
          <a:blip r:embed="rId5"/>
          <a:stretch>
            <a:fillRect/>
          </a:stretch>
        </p:blipFill>
        <p:spPr>
          <a:xfrm>
            <a:off x="6808606" y="2218854"/>
            <a:ext cx="4804439" cy="3918915"/>
          </a:xfrm>
          <a:prstGeom prst="rect">
            <a:avLst/>
          </a:prstGeom>
        </p:spPr>
      </p:pic>
      <p:sp>
        <p:nvSpPr>
          <p:cNvPr id="16" name="Google Shape;1058;p17">
            <a:extLst>
              <a:ext uri="{FF2B5EF4-FFF2-40B4-BE49-F238E27FC236}">
                <a16:creationId xmlns:a16="http://schemas.microsoft.com/office/drawing/2014/main" id="{016F8381-8924-8048-BF61-D4BDC0920272}"/>
              </a:ext>
            </a:extLst>
          </p:cNvPr>
          <p:cNvSpPr/>
          <p:nvPr/>
        </p:nvSpPr>
        <p:spPr>
          <a:xfrm>
            <a:off x="722044" y="1222189"/>
            <a:ext cx="653139" cy="622841"/>
          </a:xfrm>
          <a:prstGeom prst="ellipse">
            <a:avLst/>
          </a:prstGeom>
          <a:solidFill>
            <a:schemeClr val="accent3"/>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chemeClr val="lt1"/>
                </a:solidFill>
                <a:latin typeface="Calibri"/>
                <a:ea typeface="Arial"/>
                <a:cs typeface="Calibri"/>
                <a:sym typeface="Calibri"/>
              </a:rPr>
              <a:t>3</a:t>
            </a:r>
          </a:p>
        </p:txBody>
      </p:sp>
      <p:sp>
        <p:nvSpPr>
          <p:cNvPr id="17" name="TextBox 16">
            <a:extLst>
              <a:ext uri="{FF2B5EF4-FFF2-40B4-BE49-F238E27FC236}">
                <a16:creationId xmlns:a16="http://schemas.microsoft.com/office/drawing/2014/main" id="{D84EDB60-9278-3B4D-AFB2-AED184D48537}"/>
              </a:ext>
            </a:extLst>
          </p:cNvPr>
          <p:cNvSpPr txBox="1"/>
          <p:nvPr/>
        </p:nvSpPr>
        <p:spPr>
          <a:xfrm>
            <a:off x="3230216" y="1222189"/>
            <a:ext cx="6096000" cy="523220"/>
          </a:xfrm>
          <a:prstGeom prst="rect">
            <a:avLst/>
          </a:prstGeom>
          <a:noFill/>
        </p:spPr>
        <p:txBody>
          <a:bodyPr wrap="square" rtlCol="0">
            <a:spAutoFit/>
          </a:bodyPr>
          <a:lstStyle/>
          <a:p>
            <a:r>
              <a:rPr lang="en-US" sz="2800" dirty="0"/>
              <a:t>   Tokenize Text into Individual Words </a:t>
            </a:r>
          </a:p>
        </p:txBody>
      </p:sp>
      <p:sp>
        <p:nvSpPr>
          <p:cNvPr id="18" name="Google Shape;1062;p17">
            <a:extLst>
              <a:ext uri="{FF2B5EF4-FFF2-40B4-BE49-F238E27FC236}">
                <a16:creationId xmlns:a16="http://schemas.microsoft.com/office/drawing/2014/main" id="{7515B909-C1FC-314F-AA0B-F7E919D68744}"/>
              </a:ext>
            </a:extLst>
          </p:cNvPr>
          <p:cNvSpPr/>
          <p:nvPr/>
        </p:nvSpPr>
        <p:spPr>
          <a:xfrm rot="-5400000" flipH="1">
            <a:off x="6035807" y="3693361"/>
            <a:ext cx="504900" cy="969900"/>
          </a:xfrm>
          <a:prstGeom prst="downArrow">
            <a:avLst>
              <a:gd name="adj1" fmla="val 50000"/>
              <a:gd name="adj2" fmla="val 50000"/>
            </a:avLst>
          </a:prstGeom>
          <a:solidFill>
            <a:schemeClr val="accent3"/>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8065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F6E83-EDA3-A64B-81F9-99A99338A013}"/>
              </a:ext>
            </a:extLst>
          </p:cNvPr>
          <p:cNvSpPr/>
          <p:nvPr/>
        </p:nvSpPr>
        <p:spPr>
          <a:xfrm>
            <a:off x="0" y="6492874"/>
            <a:ext cx="12192000" cy="3651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             Research Question             Data Summary             </a:t>
            </a:r>
            <a:r>
              <a:rPr lang="en-US" sz="1600" dirty="0">
                <a:solidFill>
                  <a:schemeClr val="accent1"/>
                </a:solidFill>
              </a:rPr>
              <a:t>Data Processing            </a:t>
            </a:r>
            <a:r>
              <a:rPr lang="en-US" sz="1600" dirty="0">
                <a:solidFill>
                  <a:schemeClr val="bg1"/>
                </a:solidFill>
              </a:rPr>
              <a:t>Visualizations             Results             Conclusions</a:t>
            </a:r>
            <a:endParaRPr lang="en-US" sz="1600" dirty="0"/>
          </a:p>
        </p:txBody>
      </p:sp>
      <p:sp>
        <p:nvSpPr>
          <p:cNvPr id="4" name="Slide Number Placeholder 3">
            <a:extLst>
              <a:ext uri="{FF2B5EF4-FFF2-40B4-BE49-F238E27FC236}">
                <a16:creationId xmlns:a16="http://schemas.microsoft.com/office/drawing/2014/main" id="{D8A1B3FD-836D-F741-8B22-2EF31068AFBD}"/>
              </a:ext>
            </a:extLst>
          </p:cNvPr>
          <p:cNvSpPr>
            <a:spLocks noGrp="1"/>
          </p:cNvSpPr>
          <p:nvPr>
            <p:ph type="sldNum" sz="quarter" idx="12"/>
          </p:nvPr>
        </p:nvSpPr>
        <p:spPr>
          <a:xfrm>
            <a:off x="9326216" y="6492875"/>
            <a:ext cx="2743200" cy="365125"/>
          </a:xfrm>
        </p:spPr>
        <p:txBody>
          <a:bodyPr/>
          <a:lstStyle/>
          <a:p>
            <a:fld id="{574FDEA8-A135-374D-8176-0B8B77696345}" type="slidenum">
              <a:rPr lang="en-US" smtClean="0">
                <a:solidFill>
                  <a:schemeClr val="bg1"/>
                </a:solidFill>
              </a:rPr>
              <a:t>9</a:t>
            </a:fld>
            <a:endParaRPr lang="en-US" dirty="0">
              <a:solidFill>
                <a:schemeClr val="bg1"/>
              </a:solidFill>
            </a:endParaRPr>
          </a:p>
        </p:txBody>
      </p:sp>
      <p:pic>
        <p:nvPicPr>
          <p:cNvPr id="7" name="Picture 6">
            <a:extLst>
              <a:ext uri="{FF2B5EF4-FFF2-40B4-BE49-F238E27FC236}">
                <a16:creationId xmlns:a16="http://schemas.microsoft.com/office/drawing/2014/main" id="{10FEEB4F-2498-D543-89A8-EF4140CC00EB}"/>
              </a:ext>
            </a:extLst>
          </p:cNvPr>
          <p:cNvPicPr>
            <a:picLocks noChangeAspect="1"/>
          </p:cNvPicPr>
          <p:nvPr/>
        </p:nvPicPr>
        <p:blipFill>
          <a:blip r:embed="rId3"/>
          <a:stretch>
            <a:fillRect/>
          </a:stretch>
        </p:blipFill>
        <p:spPr>
          <a:xfrm>
            <a:off x="11034091" y="0"/>
            <a:ext cx="1157909" cy="868432"/>
          </a:xfrm>
          <a:prstGeom prst="rect">
            <a:avLst/>
          </a:prstGeom>
        </p:spPr>
      </p:pic>
      <p:cxnSp>
        <p:nvCxnSpPr>
          <p:cNvPr id="8" name="Straight Connector 7">
            <a:extLst>
              <a:ext uri="{FF2B5EF4-FFF2-40B4-BE49-F238E27FC236}">
                <a16:creationId xmlns:a16="http://schemas.microsoft.com/office/drawing/2014/main" id="{C38A1075-8B50-8A47-918B-4A4855D7A8A4}"/>
              </a:ext>
            </a:extLst>
          </p:cNvPr>
          <p:cNvCxnSpPr/>
          <p:nvPr/>
        </p:nvCxnSpPr>
        <p:spPr>
          <a:xfrm>
            <a:off x="655783" y="1000954"/>
            <a:ext cx="10224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AECCDA6-6C07-BF4C-A1AF-EF8E45D2FDBF}"/>
              </a:ext>
            </a:extLst>
          </p:cNvPr>
          <p:cNvSpPr>
            <a:spLocks noGrp="1"/>
          </p:cNvSpPr>
          <p:nvPr>
            <p:ph type="title"/>
          </p:nvPr>
        </p:nvSpPr>
        <p:spPr>
          <a:xfrm>
            <a:off x="655783" y="30495"/>
            <a:ext cx="10515600" cy="1325563"/>
          </a:xfrm>
        </p:spPr>
        <p:txBody>
          <a:bodyPr/>
          <a:lstStyle/>
          <a:p>
            <a:r>
              <a:rPr lang="en-US" dirty="0"/>
              <a:t>Creating a Frequency Data Frame</a:t>
            </a:r>
          </a:p>
        </p:txBody>
      </p:sp>
      <p:pic>
        <p:nvPicPr>
          <p:cNvPr id="6" name="Picture 5">
            <a:extLst>
              <a:ext uri="{FF2B5EF4-FFF2-40B4-BE49-F238E27FC236}">
                <a16:creationId xmlns:a16="http://schemas.microsoft.com/office/drawing/2014/main" id="{82732801-3748-454F-A171-1C2F6BBA1CA0}"/>
              </a:ext>
            </a:extLst>
          </p:cNvPr>
          <p:cNvPicPr>
            <a:picLocks noChangeAspect="1"/>
          </p:cNvPicPr>
          <p:nvPr/>
        </p:nvPicPr>
        <p:blipFill>
          <a:blip r:embed="rId4"/>
          <a:stretch>
            <a:fillRect/>
          </a:stretch>
        </p:blipFill>
        <p:spPr>
          <a:xfrm>
            <a:off x="655783" y="2232184"/>
            <a:ext cx="4874477" cy="2393630"/>
          </a:xfrm>
          <a:prstGeom prst="rect">
            <a:avLst/>
          </a:prstGeom>
        </p:spPr>
      </p:pic>
      <p:pic>
        <p:nvPicPr>
          <p:cNvPr id="11" name="Picture 10">
            <a:extLst>
              <a:ext uri="{FF2B5EF4-FFF2-40B4-BE49-F238E27FC236}">
                <a16:creationId xmlns:a16="http://schemas.microsoft.com/office/drawing/2014/main" id="{05533F28-9B5B-F84E-BDB3-86FFF64D82FC}"/>
              </a:ext>
            </a:extLst>
          </p:cNvPr>
          <p:cNvPicPr>
            <a:picLocks noChangeAspect="1"/>
          </p:cNvPicPr>
          <p:nvPr/>
        </p:nvPicPr>
        <p:blipFill>
          <a:blip r:embed="rId5"/>
          <a:stretch>
            <a:fillRect/>
          </a:stretch>
        </p:blipFill>
        <p:spPr>
          <a:xfrm>
            <a:off x="5913583" y="2232184"/>
            <a:ext cx="6031806" cy="3713173"/>
          </a:xfrm>
          <a:prstGeom prst="rect">
            <a:avLst/>
          </a:prstGeom>
        </p:spPr>
      </p:pic>
      <p:sp>
        <p:nvSpPr>
          <p:cNvPr id="12" name="Google Shape;1058;p17">
            <a:extLst>
              <a:ext uri="{FF2B5EF4-FFF2-40B4-BE49-F238E27FC236}">
                <a16:creationId xmlns:a16="http://schemas.microsoft.com/office/drawing/2014/main" id="{9762F44D-FAB1-9C45-8B46-239A18C53C9D}"/>
              </a:ext>
            </a:extLst>
          </p:cNvPr>
          <p:cNvSpPr/>
          <p:nvPr/>
        </p:nvSpPr>
        <p:spPr>
          <a:xfrm>
            <a:off x="722044" y="1222189"/>
            <a:ext cx="653139" cy="622841"/>
          </a:xfrm>
          <a:prstGeom prst="ellipse">
            <a:avLst/>
          </a:prstGeom>
          <a:solidFill>
            <a:schemeClr val="accent3"/>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chemeClr val="lt1"/>
                </a:solidFill>
                <a:latin typeface="Calibri"/>
                <a:ea typeface="Arial"/>
                <a:cs typeface="Calibri"/>
                <a:sym typeface="Calibri"/>
              </a:rPr>
              <a:t>4</a:t>
            </a:r>
            <a:endParaRPr sz="1400" b="0" i="0" u="none" strike="noStrike" cap="none" dirty="0">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CBE859F-3F39-804C-ABBB-738E8B3523EA}"/>
              </a:ext>
            </a:extLst>
          </p:cNvPr>
          <p:cNvSpPr txBox="1"/>
          <p:nvPr/>
        </p:nvSpPr>
        <p:spPr>
          <a:xfrm>
            <a:off x="1987826" y="1222189"/>
            <a:ext cx="10081590" cy="523220"/>
          </a:xfrm>
          <a:prstGeom prst="rect">
            <a:avLst/>
          </a:prstGeom>
          <a:noFill/>
        </p:spPr>
        <p:txBody>
          <a:bodyPr wrap="square" rtlCol="0">
            <a:spAutoFit/>
          </a:bodyPr>
          <a:lstStyle/>
          <a:p>
            <a:r>
              <a:rPr lang="en-US" sz="2800" dirty="0"/>
              <a:t>Create New Data Frame to Determine and Sort Frequency</a:t>
            </a:r>
          </a:p>
        </p:txBody>
      </p:sp>
      <p:pic>
        <p:nvPicPr>
          <p:cNvPr id="15364" name="Picture 4" descr="Sort Icons - Download Free Vector Icons | Noun Project">
            <a:extLst>
              <a:ext uri="{FF2B5EF4-FFF2-40B4-BE49-F238E27FC236}">
                <a16:creationId xmlns:a16="http://schemas.microsoft.com/office/drawing/2014/main" id="{39D1D532-1E0A-E84C-85FB-613CE03C8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9290" y="4653825"/>
            <a:ext cx="1094595" cy="1094595"/>
          </a:xfrm>
          <a:prstGeom prst="rect">
            <a:avLst/>
          </a:prstGeom>
          <a:noFill/>
          <a:extLst>
            <a:ext uri="{909E8E84-426E-40DD-AFC4-6F175D3DCCD1}">
              <a14:hiddenFill xmlns:a14="http://schemas.microsoft.com/office/drawing/2010/main">
                <a:solidFill>
                  <a:srgbClr val="FFFFFF"/>
                </a:solidFill>
              </a14:hiddenFill>
            </a:ext>
          </a:extLst>
        </p:spPr>
      </p:pic>
      <p:sp>
        <p:nvSpPr>
          <p:cNvPr id="16" name="Bent-Up Arrow 15">
            <a:extLst>
              <a:ext uri="{FF2B5EF4-FFF2-40B4-BE49-F238E27FC236}">
                <a16:creationId xmlns:a16="http://schemas.microsoft.com/office/drawing/2014/main" id="{448A92F4-6B33-C146-BFAA-480BA950ED8D}"/>
              </a:ext>
            </a:extLst>
          </p:cNvPr>
          <p:cNvSpPr/>
          <p:nvPr/>
        </p:nvSpPr>
        <p:spPr>
          <a:xfrm rot="5400000">
            <a:off x="4140883" y="4280242"/>
            <a:ext cx="969771" cy="1966586"/>
          </a:xfrm>
          <a:prstGeom prst="bentUp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5649557"/>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7368</TotalTime>
  <Words>1389</Words>
  <Application>Microsoft Macintosh PowerPoint</Application>
  <PresentationFormat>Widescreen</PresentationFormat>
  <Paragraphs>208</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Century Gothic</vt:lpstr>
      <vt:lpstr>Lato Light</vt:lpstr>
      <vt:lpstr>Times New Roman</vt:lpstr>
      <vt:lpstr>Office Theme</vt:lpstr>
      <vt:lpstr>United Nations Security Council</vt:lpstr>
      <vt:lpstr>Agenda</vt:lpstr>
      <vt:lpstr>Research Question</vt:lpstr>
      <vt:lpstr>PowerPoint Presentation</vt:lpstr>
      <vt:lpstr>PowerPoint Presentation</vt:lpstr>
      <vt:lpstr>PowerPoint Presentation</vt:lpstr>
      <vt:lpstr>PowerPoint Presentation</vt:lpstr>
      <vt:lpstr>PowerPoint Presentation</vt:lpstr>
      <vt:lpstr>Creating a Frequency Data Frame</vt:lpstr>
      <vt:lpstr>Word Class</vt:lpstr>
      <vt:lpstr>Data Exploration</vt:lpstr>
      <vt:lpstr>Defining Topics of Interest</vt:lpstr>
      <vt:lpstr>Results</vt:lpstr>
      <vt:lpstr>“Nuclear”</vt:lpstr>
      <vt:lpstr>“Terrorism”</vt:lpstr>
      <vt:lpstr>“Peace”</vt:lpstr>
      <vt:lpstr>Summary of Findings</vt:lpstr>
      <vt:lpstr>Applicability of Findings</vt:lpstr>
      <vt:lpstr>Areas to Expand Functionality</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 Tyler Khau (tkv9zd)</dc:creator>
  <cp:lastModifiedBy>Vo, Tyler Khau (tkv9zd)</cp:lastModifiedBy>
  <cp:revision>9</cp:revision>
  <dcterms:created xsi:type="dcterms:W3CDTF">2021-11-05T19:05:45Z</dcterms:created>
  <dcterms:modified xsi:type="dcterms:W3CDTF">2021-12-02T16:06:55Z</dcterms:modified>
</cp:coreProperties>
</file>